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32"/>
  </p:notesMasterIdLst>
  <p:handoutMasterIdLst>
    <p:handoutMasterId r:id="rId33"/>
  </p:handoutMasterIdLst>
  <p:sldIdLst>
    <p:sldId id="291" r:id="rId6"/>
    <p:sldId id="294" r:id="rId7"/>
    <p:sldId id="300" r:id="rId8"/>
    <p:sldId id="404" r:id="rId9"/>
    <p:sldId id="305" r:id="rId10"/>
    <p:sldId id="426" r:id="rId11"/>
    <p:sldId id="427" r:id="rId12"/>
    <p:sldId id="304" r:id="rId13"/>
    <p:sldId id="406" r:id="rId14"/>
    <p:sldId id="413" r:id="rId15"/>
    <p:sldId id="407" r:id="rId16"/>
    <p:sldId id="414" r:id="rId17"/>
    <p:sldId id="408" r:id="rId18"/>
    <p:sldId id="415" r:id="rId19"/>
    <p:sldId id="416" r:id="rId20"/>
    <p:sldId id="409" r:id="rId21"/>
    <p:sldId id="417" r:id="rId22"/>
    <p:sldId id="419" r:id="rId23"/>
    <p:sldId id="418" r:id="rId24"/>
    <p:sldId id="410" r:id="rId25"/>
    <p:sldId id="422" r:id="rId26"/>
    <p:sldId id="421" r:id="rId27"/>
    <p:sldId id="411" r:id="rId28"/>
    <p:sldId id="425" r:id="rId29"/>
    <p:sldId id="423" r:id="rId30"/>
    <p:sldId id="405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32"/>
    <a:srgbClr val="FEE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2" autoAdjust="0"/>
    <p:restoredTop sz="91289" autoAdjust="0"/>
  </p:normalViewPr>
  <p:slideViewPr>
    <p:cSldViewPr snapToGrid="0" snapToObjects="1">
      <p:cViewPr>
        <p:scale>
          <a:sx n="70" d="100"/>
          <a:sy n="70" d="100"/>
        </p:scale>
        <p:origin x="-3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'Penetration Exhibit'!$I$3</c:f>
              <c:strCache>
                <c:ptCount val="1"/>
                <c:pt idx="0">
                  <c:v>IP Business Lines </c:v>
                </c:pt>
              </c:strCache>
            </c:strRef>
          </c:tx>
          <c:spPr>
            <a:solidFill>
              <a:srgbClr val="8CC640"/>
            </a:solidFill>
          </c:spPr>
          <c:invertIfNegative val="0"/>
          <c:cat>
            <c:strRef>
              <c:f>'Penetration Exhibit'!$J$1:$N$1</c:f>
              <c:strCache>
                <c:ptCount val="5"/>
                <c:pt idx="0">
                  <c:v>Dec-09</c:v>
                </c:pt>
                <c:pt idx="1">
                  <c:v>Jun-10</c:v>
                </c:pt>
                <c:pt idx="2">
                  <c:v>Dec-10</c:v>
                </c:pt>
                <c:pt idx="3">
                  <c:v>Jun-11</c:v>
                </c:pt>
                <c:pt idx="4">
                  <c:v>Dec- 11</c:v>
                </c:pt>
              </c:strCache>
            </c:strRef>
          </c:cat>
          <c:val>
            <c:numRef>
              <c:f>'Penetration Exhibit'!$J$3:$N$3</c:f>
              <c:numCache>
                <c:formatCode>#,##0</c:formatCode>
                <c:ptCount val="5"/>
                <c:pt idx="0">
                  <c:v>3574000</c:v>
                </c:pt>
                <c:pt idx="1">
                  <c:v>3665000</c:v>
                </c:pt>
                <c:pt idx="2">
                  <c:v>4614000</c:v>
                </c:pt>
                <c:pt idx="3">
                  <c:v>5019000</c:v>
                </c:pt>
                <c:pt idx="4">
                  <c:v>5753000</c:v>
                </c:pt>
              </c:numCache>
            </c:numRef>
          </c:val>
        </c:ser>
        <c:ser>
          <c:idx val="0"/>
          <c:order val="1"/>
          <c:tx>
            <c:strRef>
              <c:f>'Penetration Exhibit'!$I$2</c:f>
              <c:strCache>
                <c:ptCount val="1"/>
                <c:pt idx="0">
                  <c:v>Total U.S. Business Lines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'Penetration Exhibit'!$J$1:$N$1</c:f>
              <c:strCache>
                <c:ptCount val="5"/>
                <c:pt idx="0">
                  <c:v>Dec-09</c:v>
                </c:pt>
                <c:pt idx="1">
                  <c:v>Jun-10</c:v>
                </c:pt>
                <c:pt idx="2">
                  <c:v>Dec-10</c:v>
                </c:pt>
                <c:pt idx="3">
                  <c:v>Jun-11</c:v>
                </c:pt>
                <c:pt idx="4">
                  <c:v>Dec- 11</c:v>
                </c:pt>
              </c:strCache>
            </c:strRef>
          </c:cat>
          <c:val>
            <c:numRef>
              <c:f>'Penetration Exhibit'!$J$2:$N$2</c:f>
              <c:numCache>
                <c:formatCode>#,##0</c:formatCode>
                <c:ptCount val="5"/>
                <c:pt idx="0">
                  <c:v>58490000</c:v>
                </c:pt>
                <c:pt idx="1">
                  <c:v>57752000</c:v>
                </c:pt>
                <c:pt idx="2">
                  <c:v>56871000</c:v>
                </c:pt>
                <c:pt idx="3">
                  <c:v>56501000</c:v>
                </c:pt>
                <c:pt idx="4">
                  <c:v>54772000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429696"/>
        <c:axId val="70448256"/>
      </c:barChart>
      <c:lineChart>
        <c:grouping val="standard"/>
        <c:varyColors val="0"/>
        <c:ser>
          <c:idx val="2"/>
          <c:order val="2"/>
          <c:tx>
            <c:strRef>
              <c:f>'Penetration Exhibit'!$I$4</c:f>
              <c:strCache>
                <c:ptCount val="1"/>
                <c:pt idx="0">
                  <c:v>IP Telephony Penetration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'Penetration Exhibit'!$J$1:$N$1</c:f>
              <c:strCache>
                <c:ptCount val="5"/>
                <c:pt idx="0">
                  <c:v>Dec-09</c:v>
                </c:pt>
                <c:pt idx="1">
                  <c:v>Jun-10</c:v>
                </c:pt>
                <c:pt idx="2">
                  <c:v>Dec-10</c:v>
                </c:pt>
                <c:pt idx="3">
                  <c:v>Jun-11</c:v>
                </c:pt>
                <c:pt idx="4">
                  <c:v>Dec- 11</c:v>
                </c:pt>
              </c:strCache>
            </c:strRef>
          </c:cat>
          <c:val>
            <c:numRef>
              <c:f>'Penetration Exhibit'!$J$4:$N$4</c:f>
              <c:numCache>
                <c:formatCode>0.0%</c:formatCode>
                <c:ptCount val="5"/>
                <c:pt idx="0">
                  <c:v>5.7585717968548597E-2</c:v>
                </c:pt>
                <c:pt idx="1">
                  <c:v>5.9674031619909799E-2</c:v>
                </c:pt>
                <c:pt idx="2">
                  <c:v>7.5042693339838998E-2</c:v>
                </c:pt>
                <c:pt idx="3">
                  <c:v>8.1583224967490195E-2</c:v>
                </c:pt>
                <c:pt idx="4">
                  <c:v>9.5051631557207694E-2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672768"/>
        <c:axId val="70449792"/>
      </c:lineChart>
      <c:catAx>
        <c:axId val="7042969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0448256"/>
        <c:crosses val="autoZero"/>
        <c:auto val="1"/>
        <c:lblAlgn val="ctr"/>
        <c:lblOffset val="100"/>
        <c:noMultiLvlLbl val="0"/>
      </c:catAx>
      <c:valAx>
        <c:axId val="70448256"/>
        <c:scaling>
          <c:orientation val="minMax"/>
          <c:min val="0"/>
        </c:scaling>
        <c:delete val="0"/>
        <c:axPos val="l"/>
        <c:majorGridlines/>
        <c:numFmt formatCode="&quot;$&quot;#,##0_);\(&quot;$&quot;#,##0\)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0429696"/>
        <c:crosses val="autoZero"/>
        <c:crossBetween val="between"/>
      </c:valAx>
      <c:valAx>
        <c:axId val="70449792"/>
        <c:scaling>
          <c:orientation val="minMax"/>
          <c:max val="0.5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0672768"/>
        <c:crosses val="max"/>
        <c:crossBetween val="between"/>
      </c:valAx>
      <c:catAx>
        <c:axId val="70672768"/>
        <c:scaling>
          <c:orientation val="minMax"/>
        </c:scaling>
        <c:delete val="1"/>
        <c:axPos val="b"/>
        <c:majorTickMark val="out"/>
        <c:minorTickMark val="none"/>
        <c:tickLblPos val="nextTo"/>
        <c:crossAx val="7044979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ayout/>
      <c:overlay val="0"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CEB6F85-E039-7B40-BB20-961A830DD343}" type="datetime1">
              <a:rPr lang="en-US"/>
              <a:pPr>
                <a:defRPr/>
              </a:pPr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769805C4-F3AF-314E-9D81-D4E8433D1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97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449DFB8-EB9F-1B41-A8C7-CFB3E3FE85D7}" type="datetime1">
              <a:rPr lang="en-US"/>
              <a:pPr>
                <a:defRPr/>
              </a:pPr>
              <a:t>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43B7E26-1DAD-8F48-9C4D-EE20735B9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067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B7E26-1DAD-8F48-9C4D-EE20735B99E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3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B7E26-1DAD-8F48-9C4D-EE20735B99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7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4"/>
          <p:cNvSpPr txBox="1">
            <a:spLocks noGrp="1" noChangeArrowheads="1"/>
          </p:cNvSpPr>
          <p:nvPr/>
        </p:nvSpPr>
        <p:spPr bwMode="auto">
          <a:xfrm>
            <a:off x="5584034" y="8685898"/>
            <a:ext cx="1272481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7" rIns="91394" bIns="45697" anchor="b"/>
          <a:lstStyle>
            <a:lvl1pPr defTabSz="9826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C3D8DCD-D518-DE44-8048-FFF7BA2D1ACA}" type="slidenum">
              <a:rPr lang="en-US" sz="1100">
                <a:latin typeface="Times New Roman" charset="0"/>
              </a:rPr>
              <a:pPr algn="r" eaLnBrk="1" hangingPunct="1"/>
              <a:t>6</a:t>
            </a:fld>
            <a:endParaRPr lang="de-CH" sz="1100">
              <a:latin typeface="Times New Roman" charset="0"/>
            </a:endParaRPr>
          </a:p>
        </p:txBody>
      </p:sp>
      <p:sp>
        <p:nvSpPr>
          <p:cNvPr id="14338" name="Rectangle 22323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4339" name="Rectangle 22323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394" tIns="45697" rIns="91394" bIns="45697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NPI_Web_Tagline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463550"/>
            <a:ext cx="19208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800" b="1" cap="none" spc="0" baseline="0">
                <a:ln w="17780" cmpd="sng">
                  <a:noFill/>
                  <a:prstDash val="solid"/>
                  <a:miter lim="800000"/>
                </a:ln>
                <a:gradFill>
                  <a:gsLst>
                    <a:gs pos="0">
                      <a:schemeClr val="tx2"/>
                    </a:gs>
                    <a:gs pos="7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5000" dist="12700" dir="540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27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563"/>
            <a:ext cx="9144000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4942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3"/>
          </p:nvPr>
        </p:nvSpPr>
        <p:spPr>
          <a:xfrm>
            <a:off x="6526691" y="1595835"/>
            <a:ext cx="2160109" cy="45303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Clr>
                <a:schemeClr val="accent2"/>
              </a:buClr>
              <a:defRPr sz="1200">
                <a:solidFill>
                  <a:srgbClr val="141313"/>
                </a:solidFill>
              </a:defRPr>
            </a:lvl1pPr>
            <a:lvl2pPr>
              <a:buClr>
                <a:schemeClr val="accent2"/>
              </a:buClr>
              <a:defRPr sz="1100"/>
            </a:lvl2pPr>
            <a:lvl3pPr>
              <a:buClr>
                <a:schemeClr val="accent2"/>
              </a:buClr>
              <a:defRPr sz="1050"/>
            </a:lvl3pPr>
            <a:lvl4pPr>
              <a:buClr>
                <a:schemeClr val="accent2"/>
              </a:buClr>
              <a:defRPr sz="1000"/>
            </a:lvl4pPr>
            <a:lvl5pPr>
              <a:buClr>
                <a:schemeClr val="accent2"/>
              </a:buCl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457200" y="1600624"/>
            <a:ext cx="5829300" cy="4525539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chemeClr val="accent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908050" indent="-285750" algn="l">
              <a:buClr>
                <a:schemeClr val="accent2"/>
              </a:buClr>
              <a:tabLst/>
              <a:defRPr>
                <a:solidFill>
                  <a:schemeClr val="tx1"/>
                </a:solidFill>
              </a:defRPr>
            </a:lvl2pPr>
            <a:lvl3pPr marL="1371600" indent="-228600" algn="l"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marL="1828800" indent="-228600" algn="l">
              <a:buClr>
                <a:schemeClr val="accent2"/>
              </a:buClr>
              <a:tabLst/>
              <a:defRPr>
                <a:solidFill>
                  <a:schemeClr val="tx1"/>
                </a:solidFill>
              </a:defRPr>
            </a:lvl4pPr>
            <a:lvl5pPr marL="2286000" indent="-228600" algn="l"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B3212-241C-074E-BE34-7D1C1E68E6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6229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 b="1" cap="none" spc="0" baseline="0">
                <a:ln w="17780" cmpd="sng">
                  <a:noFill/>
                  <a:prstDash val="solid"/>
                  <a:miter lim="800000"/>
                </a:ln>
                <a:gradFill>
                  <a:gsLst>
                    <a:gs pos="0">
                      <a:schemeClr val="tx2"/>
                    </a:gs>
                    <a:gs pos="7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5000" dist="12700" dir="540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27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2942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82575" indent="-282575">
              <a:buClr>
                <a:schemeClr val="tx2">
                  <a:lumMod val="50000"/>
                </a:schemeClr>
              </a:buClr>
              <a:defRPr>
                <a:solidFill>
                  <a:srgbClr val="10253F"/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rgbClr val="10253F"/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rgbClr val="10253F"/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rgbClr val="10253F"/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rgbClr val="10253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1429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76225" y="1333500"/>
            <a:ext cx="8591550" cy="4924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333625" y="6457950"/>
            <a:ext cx="447675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BroadSoft ®, Inc. Proprietary and Confidential, do not copy, duplicate or distribute.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8BD90-8BB9-4C74-964B-0FB3BA187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4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chemeClr val="accent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908050" indent="-285750" algn="l">
              <a:buClr>
                <a:schemeClr val="accent2"/>
              </a:buClr>
              <a:tabLst/>
              <a:defRPr>
                <a:solidFill>
                  <a:schemeClr val="tx1"/>
                </a:solidFill>
              </a:defRPr>
            </a:lvl2pPr>
            <a:lvl3pPr marL="1371600" indent="-228600" algn="l"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marL="1828800" indent="-228600" algn="l">
              <a:buClr>
                <a:schemeClr val="accent2"/>
              </a:buClr>
              <a:tabLst/>
              <a:defRPr>
                <a:solidFill>
                  <a:schemeClr val="tx1"/>
                </a:solidFill>
              </a:defRPr>
            </a:lvl4pPr>
            <a:lvl5pPr marL="2286000" indent="-228600" algn="l"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69031-89B3-C84A-B7D5-6957F2D835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062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92F00-4181-CE44-B48E-587477153F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744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6007809"/>
            <a:ext cx="9144001" cy="85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6961A-339B-124A-ADBD-03F37E05A7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 descr="ANPI_Web_Tagline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954" y="6415088"/>
            <a:ext cx="888519" cy="4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26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F64D-EB31-4A4F-A45D-480B046DD7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147833"/>
            <a:ext cx="9144000" cy="837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0988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020020"/>
            <a:ext cx="9144000" cy="837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4285-D3F8-1341-BB62-6710F5C8A2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56013"/>
            <a:ext cx="9144000" cy="837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5" descr="ANPI_Web_Tagline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954" y="6415088"/>
            <a:ext cx="888519" cy="4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82613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5370079"/>
            <a:ext cx="8229600" cy="666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None/>
              <a:tabLst/>
              <a:defRPr sz="1400" b="1">
                <a:solidFill>
                  <a:srgbClr val="141313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3688789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chemeClr val="accent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908050" indent="-285750" algn="l">
              <a:buClr>
                <a:schemeClr val="accent2"/>
              </a:buClr>
              <a:tabLst/>
              <a:defRPr>
                <a:solidFill>
                  <a:schemeClr val="tx1"/>
                </a:solidFill>
              </a:defRPr>
            </a:lvl2pPr>
            <a:lvl3pPr marL="1371600" indent="-228600" algn="l"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marL="1828800" indent="-228600" algn="l">
              <a:buClr>
                <a:schemeClr val="accent2"/>
              </a:buClr>
              <a:tabLst/>
              <a:defRPr>
                <a:solidFill>
                  <a:schemeClr val="tx1"/>
                </a:solidFill>
              </a:defRPr>
            </a:lvl4pPr>
            <a:lvl5pPr marL="2286000" indent="-228600" algn="l"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D6ED9-8883-D042-ADE0-6B25DC22CD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0748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1595834"/>
            <a:ext cx="4011613" cy="445692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5"/>
          </p:nvPr>
        </p:nvSpPr>
        <p:spPr>
          <a:xfrm>
            <a:off x="4675187" y="1595834"/>
            <a:ext cx="4011613" cy="4456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anchor="ctr"/>
          <a:lstStyle>
            <a:lvl1pPr>
              <a:defRPr b="1">
                <a:solidFill>
                  <a:srgbClr val="14131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2041526"/>
            <a:ext cx="4011613" cy="4084637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chemeClr val="accent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908050" indent="-285750" algn="l">
              <a:buClr>
                <a:schemeClr val="accent2"/>
              </a:buClr>
              <a:tabLst/>
              <a:defRPr>
                <a:solidFill>
                  <a:schemeClr val="tx1"/>
                </a:solidFill>
              </a:defRPr>
            </a:lvl2pPr>
            <a:lvl3pPr marL="1371600" indent="-228600" algn="l"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marL="1828800" indent="-228600" algn="l">
              <a:buClr>
                <a:schemeClr val="accent2"/>
              </a:buClr>
              <a:tabLst/>
              <a:defRPr>
                <a:solidFill>
                  <a:schemeClr val="tx1"/>
                </a:solidFill>
              </a:defRPr>
            </a:lvl4pPr>
            <a:lvl5pPr marL="2286000" indent="-228600" algn="l"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4675187" y="2041526"/>
            <a:ext cx="4011613" cy="4084637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chemeClr val="accent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908050" indent="-285750" algn="l">
              <a:buClr>
                <a:schemeClr val="accent2"/>
              </a:buClr>
              <a:tabLst/>
              <a:defRPr>
                <a:solidFill>
                  <a:schemeClr val="tx1"/>
                </a:solidFill>
              </a:defRPr>
            </a:lvl2pPr>
            <a:lvl3pPr marL="1371600" indent="-228600" algn="l"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marL="1828800" indent="-228600" algn="l">
              <a:buClr>
                <a:schemeClr val="accent2"/>
              </a:buClr>
              <a:tabLst/>
              <a:defRPr>
                <a:solidFill>
                  <a:schemeClr val="tx1"/>
                </a:solidFill>
              </a:defRPr>
            </a:lvl4pPr>
            <a:lvl5pPr marL="2286000" indent="-228600" algn="l"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1BB9A-C5CA-0A40-8332-4C42214704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311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457200" y="1600624"/>
            <a:ext cx="4011613" cy="4525539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chemeClr val="accent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908050" indent="-285750" algn="l">
              <a:buClr>
                <a:schemeClr val="accent2"/>
              </a:buClr>
              <a:tabLst/>
              <a:defRPr>
                <a:solidFill>
                  <a:schemeClr val="tx1"/>
                </a:solidFill>
              </a:defRPr>
            </a:lvl2pPr>
            <a:lvl3pPr marL="1371600" indent="-228600" algn="l"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marL="1828800" indent="-228600" algn="l">
              <a:buClr>
                <a:schemeClr val="accent2"/>
              </a:buClr>
              <a:tabLst/>
              <a:defRPr>
                <a:solidFill>
                  <a:schemeClr val="tx1"/>
                </a:solidFill>
              </a:defRPr>
            </a:lvl4pPr>
            <a:lvl5pPr marL="2286000" indent="-228600" algn="l"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/>
          </p:nvPr>
        </p:nvSpPr>
        <p:spPr>
          <a:xfrm>
            <a:off x="4676775" y="1600624"/>
            <a:ext cx="4011613" cy="4525539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chemeClr val="accent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908050" indent="-285750" algn="l">
              <a:buClr>
                <a:schemeClr val="accent2"/>
              </a:buClr>
              <a:tabLst/>
              <a:defRPr>
                <a:solidFill>
                  <a:schemeClr val="tx1"/>
                </a:solidFill>
              </a:defRPr>
            </a:lvl2pPr>
            <a:lvl3pPr marL="1371600" indent="-228600" algn="l"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marL="1828800" indent="-228600" algn="l">
              <a:buClr>
                <a:schemeClr val="accent2"/>
              </a:buClr>
              <a:tabLst/>
              <a:defRPr>
                <a:solidFill>
                  <a:schemeClr val="tx1"/>
                </a:solidFill>
              </a:defRPr>
            </a:lvl4pPr>
            <a:lvl5pPr marL="2286000" indent="-228600" algn="l"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E944-B4A1-F44D-8948-EE26136B8F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8450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9774"/>
            <a:ext cx="9144000" cy="612648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4775" y="6510338"/>
            <a:ext cx="554038" cy="347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C3F77-DB5F-8945-AD47-82DB2FB4C2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extBox 3"/>
          <p:cNvSpPr txBox="1">
            <a:spLocks noChangeArrowheads="1"/>
          </p:cNvSpPr>
          <p:nvPr/>
        </p:nvSpPr>
        <p:spPr bwMode="auto">
          <a:xfrm>
            <a:off x="0" y="6289517"/>
            <a:ext cx="248126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600" dirty="0" smtClean="0"/>
              <a:t>Confidential and Proprietary. Subject to Non-Disclosure Agreement.</a:t>
            </a:r>
          </a:p>
        </p:txBody>
      </p:sp>
      <p:pic>
        <p:nvPicPr>
          <p:cNvPr id="4" name="Picture 3" descr="Stainless-Steel-Strip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427"/>
            <a:ext cx="9144000" cy="64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3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5" r:id="rId11"/>
    <p:sldLayoutId id="2147484128" r:id="rId12"/>
    <p:sldLayoutId id="2147484129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 cap="none" spc="0">
          <a:ln w="17780" cmpd="sng">
            <a:noFill/>
            <a:prstDash val="solid"/>
            <a:miter lim="800000"/>
          </a:ln>
          <a:gradFill>
            <a:gsLst>
              <a:gs pos="0">
                <a:schemeClr val="tx2"/>
              </a:gs>
              <a:gs pos="60000">
                <a:schemeClr val="accent2">
                  <a:lumMod val="50000"/>
                </a:schemeClr>
              </a:gs>
            </a:gsLst>
            <a:lin ang="5400000"/>
          </a:gradFill>
          <a:effectLst/>
          <a:latin typeface="Arial"/>
          <a:ea typeface="ＭＳ Ｐゴシック" pitchFamily="-108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8" charset="0"/>
          <a:ea typeface="ＭＳ Ｐゴシック" pitchFamily="-108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8" charset="0"/>
          <a:ea typeface="ＭＳ Ｐゴシック" pitchFamily="-108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8" charset="0"/>
          <a:ea typeface="ＭＳ Ｐゴシック" pitchFamily="-108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8" charset="0"/>
          <a:ea typeface="ＭＳ Ｐゴシック" pitchFamily="-108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ＭＳ Ｐゴシック" pitchFamily="-10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ＭＳ Ｐゴシック" pitchFamily="-10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ＭＳ Ｐゴシック" pitchFamily="-10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spcBef>
          <a:spcPts val="1200"/>
        </a:spcBef>
        <a:spcAft>
          <a:spcPts val="600"/>
        </a:spcAft>
        <a:buClr>
          <a:schemeClr val="bg2"/>
        </a:buClr>
        <a:buFont typeface="Arial" charset="0"/>
        <a:defRPr sz="2000" kern="1200">
          <a:solidFill>
            <a:srgbClr val="007FAC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1" fontAlgn="base" hangingPunct="1">
        <a:spcBef>
          <a:spcPts val="600"/>
        </a:spcBef>
        <a:spcAft>
          <a:spcPts val="600"/>
        </a:spcAft>
        <a:buClr>
          <a:schemeClr val="bg2"/>
        </a:buClr>
        <a:buFont typeface="Arial" charset="0"/>
        <a:buChar char="•"/>
        <a:defRPr kern="1200">
          <a:solidFill>
            <a:srgbClr val="007FAC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ts val="600"/>
        </a:spcAft>
        <a:buClr>
          <a:schemeClr val="bg2"/>
        </a:buClr>
        <a:buFont typeface="Arial" charset="0"/>
        <a:buChar char="•"/>
        <a:defRPr sz="1600" kern="1200">
          <a:solidFill>
            <a:srgbClr val="007FAC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ts val="600"/>
        </a:spcAft>
        <a:buClr>
          <a:schemeClr val="bg2"/>
        </a:buClr>
        <a:buFont typeface="Arial" charset="0"/>
        <a:buChar char="•"/>
        <a:defRPr sz="1400" kern="1200">
          <a:solidFill>
            <a:srgbClr val="007FAC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ts val="600"/>
        </a:spcAft>
        <a:buClr>
          <a:schemeClr val="bg2"/>
        </a:buClr>
        <a:buFont typeface="Arial" charset="0"/>
        <a:buChar char="•"/>
        <a:defRPr sz="1200" kern="1200">
          <a:solidFill>
            <a:srgbClr val="007FAC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dbyrd@anpi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Hosted </a:t>
            </a:r>
            <a:r>
              <a:rPr lang="en-US" sz="3600" dirty="0" smtClean="0"/>
              <a:t>Unified Communications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1635" y="4801654"/>
            <a:ext cx="7180730" cy="9271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David Byrd</a:t>
            </a:r>
            <a:br>
              <a:rPr lang="en-US" dirty="0" smtClean="0"/>
            </a:br>
            <a:r>
              <a:rPr lang="en-US" dirty="0" smtClean="0"/>
              <a:t>Chief Marketing Officer</a:t>
            </a:r>
            <a:br>
              <a:rPr lang="en-US" dirty="0" smtClean="0"/>
            </a:br>
            <a:r>
              <a:rPr lang="en-US" dirty="0" smtClean="0"/>
              <a:t>January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80892" y="2983446"/>
            <a:ext cx="1782216" cy="8911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/>
          </a:p>
        </p:txBody>
      </p:sp>
    </p:spTree>
    <p:extLst>
      <p:ext uri="{BB962C8B-B14F-4D97-AF65-F5344CB8AC3E}">
        <p14:creationId xmlns:p14="http://schemas.microsoft.com/office/powerpoint/2010/main" val="3009812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18615" y="2106942"/>
            <a:ext cx="7253425" cy="344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Productivity</a:t>
            </a:r>
            <a:br>
              <a:rPr lang="en-US" dirty="0" smtClean="0"/>
            </a:br>
            <a:r>
              <a:rPr lang="en-US" sz="2400" dirty="0" smtClean="0"/>
              <a:t>Hosted Unified Communications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23422-8B65-0D4F-AF2B-BCF11B6EED3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5486399" y="1695734"/>
            <a:ext cx="3384645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908050" indent="-28575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371600" indent="-22860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828800" indent="-22860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286000" indent="-22860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With Integrated Messaging</a:t>
            </a:r>
          </a:p>
          <a:p>
            <a:pPr lvl="1"/>
            <a:r>
              <a:rPr lang="en-US" dirty="0" smtClean="0"/>
              <a:t>Reach the right people quickly</a:t>
            </a:r>
          </a:p>
          <a:p>
            <a:pPr lvl="1"/>
            <a:r>
              <a:rPr lang="en-US" dirty="0" smtClean="0"/>
              <a:t>Contact using a single number</a:t>
            </a:r>
          </a:p>
          <a:p>
            <a:pPr lvl="1"/>
            <a:r>
              <a:rPr lang="en-US" dirty="0" smtClean="0"/>
              <a:t>Establish ad hoc audio, web and video conferences</a:t>
            </a:r>
          </a:p>
          <a:p>
            <a:pPr lvl="1"/>
            <a:r>
              <a:rPr lang="en-US" dirty="0" smtClean="0"/>
              <a:t>Leverage mobile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4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byrd\Downloads\shutterstock_1010170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9" y="3087805"/>
            <a:ext cx="4762501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381499" y="3087806"/>
            <a:ext cx="4762501" cy="3176587"/>
          </a:xfrm>
          <a:prstGeom prst="rect">
            <a:avLst/>
          </a:prstGeom>
          <a:gradFill flip="none" rotWithShape="1">
            <a:gsLst>
              <a:gs pos="35000">
                <a:schemeClr val="bg1"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Mobility</a:t>
            </a:r>
            <a:br>
              <a:rPr lang="en-US" dirty="0" smtClean="0"/>
            </a:br>
            <a:r>
              <a:rPr lang="en-US" sz="2400" dirty="0" smtClean="0"/>
              <a:t>Hosted Unified Communications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The 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lack of 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UC 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capabilities 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for remote workers results 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in a substantial “productivity gap” between 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mobile/offsite 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and onsite workers 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which results 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in a productivity loss of 2.5 hours per week per employee</a:t>
            </a:r>
          </a:p>
          <a:p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Approximately 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18% of projects are delayed because of ineffective team collaboration and an estimated 16% of projects are delayed because a decision maker could not be 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reached</a:t>
            </a:r>
          </a:p>
          <a:p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Enterprise workers listed “Sharing Files” and “Participating in a Multimedia Conference” as the two most “painful” tasks to perform when working 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offsite</a:t>
            </a:r>
            <a:endParaRPr lang="en-US" dirty="0">
              <a:effectLst>
                <a:outerShdw blurRad="50800" dist="38100" dir="18900000" algn="bl" rotWithShape="0">
                  <a:schemeClr val="bg1">
                    <a:alpha val="40000"/>
                  </a:schemeClr>
                </a:outerShdw>
              </a:effectLst>
            </a:endParaRPr>
          </a:p>
          <a:p>
            <a:endParaRPr lang="en-US" dirty="0">
              <a:effectLst>
                <a:outerShdw blurRad="50800" dist="38100" dir="18900000" algn="bl" rotWithShape="0">
                  <a:schemeClr val="bg1">
                    <a:alpha val="40000"/>
                  </a:schemeClr>
                </a:outerShdw>
              </a:effectLst>
            </a:endParaRPr>
          </a:p>
          <a:p>
            <a:endParaRPr lang="en-US" dirty="0">
              <a:effectLst>
                <a:outerShdw blurRad="50800" dist="38100" dir="18900000" algn="b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23422-8B65-0D4F-AF2B-BCF11B6EED3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38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Mobility</a:t>
            </a:r>
            <a:br>
              <a:rPr lang="en-US" dirty="0" smtClean="0"/>
            </a:br>
            <a:r>
              <a:rPr lang="en-US" sz="2400" dirty="0" smtClean="0"/>
              <a:t>Hosted Unified Communications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4073857" cy="4525963"/>
          </a:xfrm>
        </p:spPr>
        <p:txBody>
          <a:bodyPr/>
          <a:lstStyle/>
          <a:p>
            <a:r>
              <a:rPr lang="en-US" dirty="0" smtClean="0"/>
              <a:t>43% of business owners use a cell phone as their primary communications platform</a:t>
            </a:r>
          </a:p>
          <a:p>
            <a:r>
              <a:rPr lang="en-US" dirty="0" smtClean="0"/>
              <a:t>Smartphones now make up 61% of cell phone users</a:t>
            </a:r>
          </a:p>
          <a:p>
            <a:r>
              <a:rPr lang="en-US" dirty="0" smtClean="0"/>
              <a:t>Only 20% of Smartphone usage is for making phone calls</a:t>
            </a:r>
          </a:p>
          <a:p>
            <a:r>
              <a:rPr lang="en-US" dirty="0" smtClean="0"/>
              <a:t>Smartphones are used as the primary device for online access by 50% of users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23422-8B65-0D4F-AF2B-BCF11B6EED3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15302" y="2843539"/>
            <a:ext cx="35074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/>
            <a:r>
              <a:rPr lang="en-US" sz="1600" dirty="0" smtClean="0"/>
              <a:t>Integrated Mobility</a:t>
            </a:r>
          </a:p>
          <a:p>
            <a:pPr marL="395288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Mobile Client</a:t>
            </a:r>
          </a:p>
          <a:p>
            <a:pPr marL="395288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Chat</a:t>
            </a:r>
            <a:endParaRPr lang="en-US" sz="1600" dirty="0"/>
          </a:p>
          <a:p>
            <a:pPr marL="395288" indent="-285750">
              <a:buFont typeface="Arial" panose="020B0604020202020204" pitchFamily="34" charset="0"/>
              <a:buChar char="•"/>
            </a:pPr>
            <a:r>
              <a:rPr lang="en-US" sz="1600" dirty="0"/>
              <a:t>Presence</a:t>
            </a:r>
          </a:p>
          <a:p>
            <a:pPr marL="395288" indent="-285750">
              <a:buFont typeface="Arial" panose="020B0604020202020204" pitchFamily="34" charset="0"/>
              <a:buChar char="•"/>
            </a:pPr>
            <a:r>
              <a:rPr lang="en-US" sz="1600" dirty="0"/>
              <a:t>Desktop Sharing</a:t>
            </a:r>
          </a:p>
          <a:p>
            <a:pPr marL="401637" indent="-285750">
              <a:buFont typeface="Arial" panose="020B0604020202020204" pitchFamily="34" charset="0"/>
              <a:buChar char="•"/>
            </a:pPr>
            <a:r>
              <a:rPr lang="en-US" sz="1600" dirty="0"/>
              <a:t>Call </a:t>
            </a:r>
            <a:r>
              <a:rPr lang="en-US" sz="1600" dirty="0" smtClean="0"/>
              <a:t>Handling</a:t>
            </a:r>
            <a:endParaRPr lang="en-US" sz="1600" dirty="0"/>
          </a:p>
          <a:p>
            <a:pPr marL="401637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Audio/Web/Video </a:t>
            </a:r>
            <a:r>
              <a:rPr lang="en-US" sz="1600" dirty="0"/>
              <a:t>Collaboration</a:t>
            </a:r>
          </a:p>
          <a:p>
            <a:pPr marL="401637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Outlook </a:t>
            </a:r>
            <a:r>
              <a:rPr lang="en-US" sz="1600" dirty="0"/>
              <a:t>Integration</a:t>
            </a:r>
            <a:endParaRPr lang="en-US" sz="1600" dirty="0"/>
          </a:p>
        </p:txBody>
      </p:sp>
      <p:pic>
        <p:nvPicPr>
          <p:cNvPr id="3074" name="Picture 2" descr="C:\Users\dbyrd\Downloads\shutterstock_1548419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528" y="2318748"/>
            <a:ext cx="1555843" cy="155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661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byrd\Downloads\shutterstock_127927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52" y="3425586"/>
            <a:ext cx="3688535" cy="284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441251" y="3425585"/>
            <a:ext cx="3688535" cy="2847549"/>
          </a:xfrm>
          <a:prstGeom prst="rect">
            <a:avLst/>
          </a:prstGeom>
          <a:gradFill flip="none" rotWithShape="1">
            <a:gsLst>
              <a:gs pos="35000">
                <a:schemeClr val="bg1"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Collaboration</a:t>
            </a:r>
            <a:br>
              <a:rPr lang="en-US" dirty="0" smtClean="0"/>
            </a:br>
            <a:r>
              <a:rPr lang="en-US" sz="2400" dirty="0" smtClean="0"/>
              <a:t>Hosted Unified Communications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7185546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Chadwick Martin Bailey</a:t>
            </a:r>
            <a:endParaRPr lang="en-US" dirty="0" smtClean="0"/>
          </a:p>
          <a:p>
            <a:r>
              <a:rPr lang="en-US" dirty="0" smtClean="0"/>
              <a:t>54% </a:t>
            </a:r>
            <a:r>
              <a:rPr lang="en-US" dirty="0"/>
              <a:t>of </a:t>
            </a:r>
            <a:r>
              <a:rPr lang="en-US" dirty="0" smtClean="0"/>
              <a:t>organizations </a:t>
            </a:r>
            <a:r>
              <a:rPr lang="en-US" dirty="0"/>
              <a:t>saved up to 20 minutes per employee daily by escalating IM chats into phone calls. </a:t>
            </a:r>
            <a:endParaRPr lang="en-US" dirty="0" smtClean="0"/>
          </a:p>
          <a:p>
            <a:r>
              <a:rPr lang="en-US" dirty="0" smtClean="0"/>
              <a:t>50% </a:t>
            </a:r>
            <a:r>
              <a:rPr lang="en-US" dirty="0"/>
              <a:t>of </a:t>
            </a:r>
            <a:r>
              <a:rPr lang="en-US" dirty="0" smtClean="0"/>
              <a:t>organizations </a:t>
            </a:r>
            <a:r>
              <a:rPr lang="en-US" dirty="0"/>
              <a:t>saved up to 20 minutes per employee daily by escalating IM chats into Web </a:t>
            </a:r>
            <a:r>
              <a:rPr lang="en-US" dirty="0" smtClean="0"/>
              <a:t>conferences</a:t>
            </a:r>
            <a:r>
              <a:rPr lang="en-US" dirty="0"/>
              <a:t> </a:t>
            </a:r>
          </a:p>
          <a:p>
            <a:r>
              <a:rPr lang="en-US" dirty="0" smtClean="0"/>
              <a:t>46% </a:t>
            </a:r>
            <a:r>
              <a:rPr lang="en-US" dirty="0"/>
              <a:t>of </a:t>
            </a:r>
            <a:r>
              <a:rPr lang="en-US" dirty="0" smtClean="0"/>
              <a:t>organizations </a:t>
            </a:r>
            <a:r>
              <a:rPr lang="en-US" dirty="0"/>
              <a:t>realized travel savings of more than five days per employee annually. </a:t>
            </a:r>
            <a:endParaRPr lang="en-US" dirty="0" smtClean="0"/>
          </a:p>
          <a:p>
            <a:r>
              <a:rPr lang="en-US" dirty="0" smtClean="0"/>
              <a:t>68% </a:t>
            </a:r>
            <a:r>
              <a:rPr lang="en-US" dirty="0"/>
              <a:t>of </a:t>
            </a:r>
            <a:r>
              <a:rPr lang="en-US" dirty="0" smtClean="0"/>
              <a:t>organizations </a:t>
            </a:r>
            <a:r>
              <a:rPr lang="en-US" dirty="0"/>
              <a:t>reported productivity improvements between geographically-dispersed functional groups.</a:t>
            </a:r>
          </a:p>
          <a:p>
            <a:r>
              <a:rPr lang="en-US" dirty="0"/>
              <a:t>Over </a:t>
            </a:r>
            <a:r>
              <a:rPr lang="en-US" dirty="0" smtClean="0"/>
              <a:t>75% </a:t>
            </a:r>
            <a:r>
              <a:rPr lang="en-US" dirty="0"/>
              <a:t>percent of </a:t>
            </a:r>
            <a:r>
              <a:rPr lang="en-US" dirty="0" smtClean="0"/>
              <a:t>organizations </a:t>
            </a:r>
            <a:r>
              <a:rPr lang="en-US" dirty="0"/>
              <a:t>experienced improved productivity of employees across geographically-dispersed locations due to voice and video conferencing.</a:t>
            </a:r>
          </a:p>
          <a:p>
            <a:r>
              <a:rPr lang="en-US" dirty="0" smtClean="0"/>
              <a:t>64% </a:t>
            </a:r>
            <a:r>
              <a:rPr lang="en-US" dirty="0"/>
              <a:t>of </a:t>
            </a:r>
            <a:r>
              <a:rPr lang="en-US" dirty="0" smtClean="0"/>
              <a:t>organizations </a:t>
            </a:r>
            <a:r>
              <a:rPr lang="en-US" dirty="0"/>
              <a:t>experienced reduced travel costs of over </a:t>
            </a:r>
            <a:r>
              <a:rPr lang="en-US" dirty="0" smtClean="0"/>
              <a:t>10%.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23422-8B65-0D4F-AF2B-BCF11B6EED3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77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Collaboration</a:t>
            </a:r>
            <a:br>
              <a:rPr lang="en-US" dirty="0" smtClean="0"/>
            </a:br>
            <a:r>
              <a:rPr lang="en-US" sz="2400" dirty="0" smtClean="0"/>
              <a:t>Hosted Unified Communications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23422-8B65-0D4F-AF2B-BCF11B6EED3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4" y="1643585"/>
            <a:ext cx="5732059" cy="452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858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Collaboration</a:t>
            </a:r>
            <a:br>
              <a:rPr lang="en-US" dirty="0" smtClean="0"/>
            </a:br>
            <a:r>
              <a:rPr lang="en-US" sz="2400" dirty="0" smtClean="0"/>
              <a:t>Hosted Unified Communications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23422-8B65-0D4F-AF2B-BCF11B6EED3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122" name="Picture 2" descr="C:\Users\dbyrd\Downloads\shutterstock_151167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77" y="2540972"/>
            <a:ext cx="3679429" cy="24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05970" y="2540971"/>
            <a:ext cx="3725840" cy="2454179"/>
          </a:xfrm>
          <a:prstGeom prst="rect">
            <a:avLst/>
          </a:prstGeom>
          <a:gradFill flip="none" rotWithShape="1">
            <a:gsLst>
              <a:gs pos="35000">
                <a:schemeClr val="bg1"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3555242" cy="245318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tabLst>
                <a:tab pos="284163" algn="l"/>
              </a:tabLst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Collaboration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1144588" lvl="1" indent="-401638">
              <a:lnSpc>
                <a:spcPct val="80000"/>
              </a:lnSpc>
              <a:tabLst>
                <a:tab pos="284163" algn="l"/>
              </a:tabLst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Audio Conferencing</a:t>
            </a:r>
          </a:p>
          <a:p>
            <a:pPr marL="1144588" lvl="1" indent="-401638">
              <a:lnSpc>
                <a:spcPct val="80000"/>
              </a:lnSpc>
              <a:tabLst>
                <a:tab pos="284163" algn="l"/>
              </a:tabLst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Web Meeting</a:t>
            </a:r>
          </a:p>
          <a:p>
            <a:pPr marL="1144588" lvl="1" indent="-401638">
              <a:lnSpc>
                <a:spcPct val="80000"/>
              </a:lnSpc>
              <a:tabLst>
                <a:tab pos="284163" algn="l"/>
              </a:tabLst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Video Conferencing</a:t>
            </a:r>
          </a:p>
          <a:p>
            <a:pPr marL="1144588" lvl="1" indent="-401638">
              <a:lnSpc>
                <a:spcPct val="80000"/>
              </a:lnSpc>
              <a:tabLst>
                <a:tab pos="284163" algn="l"/>
              </a:tabLst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Desktop Sharing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64072" y="4057153"/>
            <a:ext cx="3179928" cy="24531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908050" indent="-28575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371600" indent="-22860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828800" indent="-22860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286000" indent="-22860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9113" indent="-404813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Mobile </a:t>
            </a:r>
            <a:r>
              <a:rPr lang="en-US" sz="18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Client</a:t>
            </a:r>
          </a:p>
          <a:p>
            <a:pPr marL="519113" indent="-404813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Chat</a:t>
            </a:r>
          </a:p>
          <a:p>
            <a:pPr marL="519113" indent="-404813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Presence</a:t>
            </a:r>
          </a:p>
          <a:p>
            <a:pPr marL="519113" indent="-404813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Call </a:t>
            </a:r>
            <a:r>
              <a:rPr lang="en-US" sz="18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Handling</a:t>
            </a:r>
          </a:p>
          <a:p>
            <a:pPr marL="519113" indent="-404813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Outlook </a:t>
            </a:r>
            <a:r>
              <a:rPr lang="en-US" sz="18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Integration</a:t>
            </a:r>
            <a:endParaRPr lang="en-US" sz="1800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931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 Business Continuity</a:t>
            </a:r>
            <a:br>
              <a:rPr lang="en-US" dirty="0" smtClean="0"/>
            </a:br>
            <a:r>
              <a:rPr lang="en-US" sz="2400" dirty="0" smtClean="0"/>
              <a:t>Hosted Unified Communications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50% of </a:t>
            </a:r>
            <a:r>
              <a:rPr lang="en-US" dirty="0" smtClean="0"/>
              <a:t>SMBs </a:t>
            </a:r>
            <a:r>
              <a:rPr lang="en-US" dirty="0"/>
              <a:t>admit to not having Business Continuity or Disaster Recovery </a:t>
            </a:r>
            <a:r>
              <a:rPr lang="en-US" dirty="0" smtClean="0"/>
              <a:t>plans </a:t>
            </a:r>
            <a:r>
              <a:rPr lang="en-US" dirty="0"/>
              <a:t>in </a:t>
            </a:r>
            <a:r>
              <a:rPr lang="en-US" dirty="0" smtClean="0"/>
              <a:t>place</a:t>
            </a:r>
            <a:endParaRPr lang="en-US" dirty="0"/>
          </a:p>
          <a:p>
            <a:r>
              <a:rPr lang="en-US" dirty="0"/>
              <a:t>16</a:t>
            </a:r>
            <a:r>
              <a:rPr lang="en-US" dirty="0" smtClean="0"/>
              <a:t>% believe there is </a:t>
            </a:r>
            <a:r>
              <a:rPr lang="en-US" dirty="0"/>
              <a:t>no business requirement to have </a:t>
            </a:r>
            <a:r>
              <a:rPr lang="en-US" dirty="0" smtClean="0"/>
              <a:t>such a plan</a:t>
            </a:r>
            <a:endParaRPr lang="en-US" dirty="0"/>
          </a:p>
          <a:p>
            <a:r>
              <a:rPr lang="en-US" dirty="0" smtClean="0"/>
              <a:t>Only 28</a:t>
            </a:r>
            <a:r>
              <a:rPr lang="en-US" dirty="0"/>
              <a:t>% </a:t>
            </a:r>
            <a:r>
              <a:rPr lang="en-US" dirty="0" smtClean="0"/>
              <a:t>have an actual </a:t>
            </a:r>
            <a:r>
              <a:rPr lang="en-US" dirty="0"/>
              <a:t>plan in place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23422-8B65-0D4F-AF2B-BCF11B6EED3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146" name="Picture 2" descr="C:\Users\dbyrd\Downloads\shutterstock_115732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12" y="3546345"/>
            <a:ext cx="3926006" cy="260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349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byrd\Downloads\shutterstock_153040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43388"/>
            <a:ext cx="3048000" cy="20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5400000">
            <a:off x="3558381" y="3733006"/>
            <a:ext cx="2027237" cy="3048000"/>
          </a:xfrm>
          <a:prstGeom prst="rect">
            <a:avLst/>
          </a:prstGeom>
          <a:gradFill flip="none" rotWithShape="1">
            <a:gsLst>
              <a:gs pos="35000">
                <a:schemeClr val="bg1"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 Business Continuity</a:t>
            </a:r>
            <a:br>
              <a:rPr lang="en-US" dirty="0" smtClean="0"/>
            </a:br>
            <a:r>
              <a:rPr lang="en-US" sz="2400" dirty="0" smtClean="0"/>
              <a:t>Hosted Unified Communications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“A Company that experiences a computer outage lasting more than 10 days will never fully recover financially. 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50% will 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be out of business within five years.” — Jon </a:t>
            </a:r>
            <a:r>
              <a:rPr lang="en-US" dirty="0" err="1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Toiga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, Disaster Recovery Planning: Managing Risk and Catastrophe in Information 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Systems</a:t>
            </a:r>
            <a:endParaRPr lang="en-US" dirty="0">
              <a:effectLst>
                <a:outerShdw blurRad="50800" dist="38100" dir="18900000" algn="bl" rotWithShape="0">
                  <a:schemeClr val="bg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70% of 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small firms that experience a major data loss go out of business within a year. 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—Strategic 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Research Corp and 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DTI/PWC</a:t>
            </a:r>
          </a:p>
          <a:p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43% of Businesses 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that experience a disaster and have no emergency 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plan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never reopen; 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of those that do reopen, only 29 percent are still operating two years later. 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—The 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Hartford Financial Services 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Group</a:t>
            </a:r>
            <a:endParaRPr lang="en-US" dirty="0">
              <a:effectLst>
                <a:outerShdw blurRad="50800" dist="38100" dir="18900000" algn="bl" rotWithShape="0">
                  <a:schemeClr val="bg1">
                    <a:alpha val="40000"/>
                  </a:schemeClr>
                </a:outerShdw>
              </a:effectLst>
            </a:endParaRPr>
          </a:p>
          <a:p>
            <a:endParaRPr lang="en-US" dirty="0">
              <a:effectLst>
                <a:outerShdw blurRad="50800" dist="38100" dir="18900000" algn="b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23422-8B65-0D4F-AF2B-BCF11B6EED3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81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 Business Continuity</a:t>
            </a:r>
            <a:br>
              <a:rPr lang="en-US" dirty="0"/>
            </a:br>
            <a:r>
              <a:rPr lang="en-US" sz="2400" dirty="0"/>
              <a:t>Hosted Unified Communications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4742597" cy="4525963"/>
          </a:xfrm>
        </p:spPr>
        <p:txBody>
          <a:bodyPr/>
          <a:lstStyle/>
          <a:p>
            <a:r>
              <a:rPr lang="en-US" dirty="0"/>
              <a:t>Ninety-seven percent of those surveyed said the network disruptions had "detrimental effects" on business productivity</a:t>
            </a:r>
            <a:r>
              <a:rPr lang="en-US" dirty="0" smtClean="0"/>
              <a:t>.</a:t>
            </a:r>
          </a:p>
          <a:p>
            <a:r>
              <a:rPr lang="en-US" dirty="0"/>
              <a:t>46% said employees could not access the necessary company resources to do their jobs during an outage.</a:t>
            </a:r>
          </a:p>
          <a:p>
            <a:r>
              <a:rPr lang="en-US" dirty="0"/>
              <a:t>Of the 200 respondents who </a:t>
            </a:r>
            <a:r>
              <a:rPr lang="en-US" dirty="0" smtClean="0"/>
              <a:t>had a </a:t>
            </a:r>
            <a:r>
              <a:rPr lang="en-US" dirty="0"/>
              <a:t>significant outage in the past year, 34% said they are moving to update business continuity and disaster recovery </a:t>
            </a:r>
            <a:r>
              <a:rPr lang="en-US" dirty="0" smtClean="0"/>
              <a:t>capabilities. – CDW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69031-89B3-C84A-B7D5-6957F2D8351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70" y="1856095"/>
            <a:ext cx="4883114" cy="393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780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 Business Continuity</a:t>
            </a:r>
            <a:br>
              <a:rPr lang="en-US" dirty="0" smtClean="0"/>
            </a:br>
            <a:r>
              <a:rPr lang="en-US" sz="2400" dirty="0" smtClean="0"/>
              <a:t>Hosted Unified Communications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118394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ABI Research forecasts that the global market for business continuity and disaster data recovery solutions will grow from $24.3 billion in 2009 to exceed $39 billion in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23422-8B65-0D4F-AF2B-BCF11B6EED3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2994540"/>
            <a:ext cx="8229600" cy="2914935"/>
          </a:xfrm>
          <a:prstGeom prst="rect">
            <a:avLst/>
          </a:prstGeom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908050" indent="-28575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371600" indent="-22860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828800" indent="-22860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286000" indent="-22860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Hosted Unified Communications supports Business Continuity by:</a:t>
            </a:r>
          </a:p>
          <a:p>
            <a:r>
              <a:rPr lang="en-US" dirty="0" smtClean="0"/>
              <a:t>Redundant servers</a:t>
            </a:r>
          </a:p>
          <a:p>
            <a:r>
              <a:rPr lang="en-US" dirty="0" smtClean="0"/>
              <a:t>Geographically dispersed servers</a:t>
            </a:r>
          </a:p>
          <a:p>
            <a:r>
              <a:rPr lang="en-US" dirty="0" smtClean="0"/>
              <a:t>Alternate routing of calls (call forwarding, simultaneous ring, find me/follow me, etc.</a:t>
            </a:r>
          </a:p>
          <a:p>
            <a:r>
              <a:rPr lang="en-US" dirty="0" smtClean="0"/>
              <a:t>Alternate call devices (IP Phone, Smartphone, Laptop, Tablet)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02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A3B5F-BA0F-1D4E-A995-DB1944AE3EA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863163"/>
              </p:ext>
            </p:extLst>
          </p:nvPr>
        </p:nvGraphicFramePr>
        <p:xfrm>
          <a:off x="209858" y="1641330"/>
          <a:ext cx="6008378" cy="4517786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242641"/>
                <a:gridCol w="4765737"/>
              </a:tblGrid>
              <a:tr h="992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Our </a:t>
                      </a:r>
                      <a:b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Mission</a:t>
                      </a:r>
                    </a:p>
                  </a:txBody>
                  <a:tcPr marL="45720" marR="45720">
                    <a:lnB w="6350" cap="flat" cmpd="sng" algn="ctr">
                      <a:solidFill>
                        <a:srgbClr val="3D3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Become the nation’s leading provider of cloud-based unified communications and application solutions to small and medium sized 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businesses as well as small to mid-size communications providers</a:t>
                      </a:r>
                    </a:p>
                  </a:txBody>
                  <a:tcPr marL="45720" marR="45720">
                    <a:lnB w="6350" cap="flat" cmpd="sng" algn="ctr">
                      <a:solidFill>
                        <a:srgbClr val="3D3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0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Our Solutions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45720" marR="45720">
                    <a:lnT w="6350" cap="flat" cmpd="sng" algn="ctr">
                      <a:solidFill>
                        <a:srgbClr val="3D3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Arial" pitchFamily="34" charset="0"/>
                        <a:buNone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Hosted Unified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Communications: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Private Label Package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End-user solution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Innovative widget based portals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Automated end-to-end provisioning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  <a:p>
                      <a:pPr marL="0" indent="0" algn="l" defTabSz="914164" rtl="0" eaLnBrk="1" latinLnBrk="0" hangingPunct="1"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Arial" pitchFamily="34" charset="0"/>
                        <a:buNone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Cloud based applications (eFax, Call Recording, Storage) </a:t>
                      </a:r>
                    </a:p>
                    <a:p>
                      <a:pPr marL="0" indent="0" algn="l" defTabSz="914164" rtl="0" eaLnBrk="1" latinLnBrk="0" hangingPunct="1"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Arial" pitchFamily="34" charset="0"/>
                        <a:buNone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Carrier Solutions include Long 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Distance, 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Tandem Services 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SS7 Connectivity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T w="6350" cap="flat" cmpd="sng" algn="ctr">
                      <a:solidFill>
                        <a:srgbClr val="3D3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475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Our Resources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45720" marR="45720">
                    <a:lnT w="6350" cap="flat" cmpd="sng" algn="ctr">
                      <a:solidFill>
                        <a:srgbClr val="3D3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36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Arial" pitchFamily="34" charset="0"/>
                        <a:buNone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≈ 135 employees</a:t>
                      </a:r>
                    </a:p>
                    <a:p>
                      <a:pPr marR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Operations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in Springfield, Illinois, Frisco, Texas and </a:t>
                      </a:r>
                      <a:br>
                        <a:rPr lang="en-US" sz="1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Santa Clara, California</a:t>
                      </a:r>
                    </a:p>
                    <a:p>
                      <a:pPr marL="0" indent="0">
                        <a:spcBef>
                          <a:spcPts val="336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Arial" pitchFamily="34" charset="0"/>
                        <a:buNone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Nationwide Network with major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switching centers in New York, Atlanta, Chicago, Dallas, Las Vegas, and Los Angeles</a:t>
                      </a:r>
                    </a:p>
                  </a:txBody>
                  <a:tcPr marL="45720" marR="45720">
                    <a:lnT w="6350" cap="flat" cmpd="sng" algn="ctr">
                      <a:solidFill>
                        <a:srgbClr val="3D3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38483" y="1785980"/>
            <a:ext cx="2048317" cy="40761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rtlCol="0" anchor="ctr" anchorCtr="1">
            <a:sp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Established 1996, </a:t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18+ years experience </a:t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as service provider</a:t>
            </a:r>
            <a: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b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to telephone companies, </a:t>
            </a:r>
            <a:b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wireless service providers and </a:t>
            </a:r>
            <a:b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carriers nationwide</a:t>
            </a:r>
          </a:p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~$123</a:t>
            </a:r>
            <a: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million revenue</a:t>
            </a:r>
          </a:p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</a:pPr>
            <a:r>
              <a:rPr lang="en-US" sz="1300" baseline="0" dirty="0" smtClean="0">
                <a:solidFill>
                  <a:schemeClr val="bg1"/>
                </a:solidFill>
              </a:rPr>
              <a:t>Serve</a:t>
            </a:r>
            <a:r>
              <a:rPr lang="en-US" sz="1300" dirty="0" smtClean="0">
                <a:solidFill>
                  <a:schemeClr val="bg1"/>
                </a:solidFill>
              </a:rPr>
              <a:t> roughly </a:t>
            </a:r>
            <a:br>
              <a:rPr lang="en-US" sz="1300" dirty="0" smtClean="0">
                <a:solidFill>
                  <a:schemeClr val="bg1"/>
                </a:solidFill>
              </a:rPr>
            </a:br>
            <a:r>
              <a:rPr lang="en-US" sz="1300" dirty="0" smtClean="0">
                <a:solidFill>
                  <a:schemeClr val="bg1"/>
                </a:solidFill>
              </a:rPr>
              <a:t>800 carriers and</a:t>
            </a:r>
            <a:br>
              <a:rPr lang="en-US" sz="1300" dirty="0" smtClean="0">
                <a:solidFill>
                  <a:schemeClr val="bg1"/>
                </a:solidFill>
              </a:rPr>
            </a:br>
            <a:r>
              <a:rPr lang="en-US" sz="1300" dirty="0" smtClean="0">
                <a:solidFill>
                  <a:schemeClr val="bg1"/>
                </a:solidFill>
              </a:rPr>
              <a:t>independent RLECs</a:t>
            </a:r>
          </a:p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Transport billions of minutes</a:t>
            </a:r>
            <a: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on a private nationwide IP network</a:t>
            </a:r>
          </a:p>
        </p:txBody>
      </p:sp>
    </p:spTree>
    <p:extLst>
      <p:ext uri="{BB962C8B-B14F-4D97-AF65-F5344CB8AC3E}">
        <p14:creationId xmlns:p14="http://schemas.microsoft.com/office/powerpoint/2010/main" val="650522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Eliminate/Reduce Capital Expenditures</a:t>
            </a:r>
            <a:br>
              <a:rPr lang="en-US" dirty="0" smtClean="0"/>
            </a:br>
            <a:r>
              <a:rPr lang="en-US" sz="2400" dirty="0" smtClean="0"/>
              <a:t>Hosted Unified Communications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6407624" cy="4525963"/>
          </a:xfrm>
        </p:spPr>
        <p:txBody>
          <a:bodyPr/>
          <a:lstStyle/>
          <a:p>
            <a:r>
              <a:rPr lang="en-US" dirty="0"/>
              <a:t>$25,000 on-premises collaboration and audio conferencing solution may be </a:t>
            </a:r>
            <a:r>
              <a:rPr lang="en-US" dirty="0" smtClean="0"/>
              <a:t>difficult to </a:t>
            </a:r>
            <a:r>
              <a:rPr lang="en-US" dirty="0"/>
              <a:t>get approved, however, </a:t>
            </a:r>
            <a:r>
              <a:rPr lang="en-US" dirty="0" smtClean="0"/>
              <a:t>a </a:t>
            </a:r>
            <a:r>
              <a:rPr lang="en-US" dirty="0"/>
              <a:t>hosted </a:t>
            </a:r>
            <a:r>
              <a:rPr lang="en-US" dirty="0" smtClean="0"/>
              <a:t>solution for </a:t>
            </a:r>
            <a:r>
              <a:rPr lang="en-US" dirty="0"/>
              <a:t>less than </a:t>
            </a:r>
            <a:r>
              <a:rPr lang="en-US" dirty="0" smtClean="0"/>
              <a:t>$400 per </a:t>
            </a:r>
            <a:r>
              <a:rPr lang="en-US" dirty="0"/>
              <a:t>month can </a:t>
            </a:r>
            <a:r>
              <a:rPr lang="en-US" dirty="0" smtClean="0"/>
              <a:t>initiate a </a:t>
            </a:r>
            <a:r>
              <a:rPr lang="en-US" dirty="0"/>
              <a:t>powerful internal conversation.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By moving to hosted , Companies </a:t>
            </a:r>
            <a:r>
              <a:rPr lang="en-US" dirty="0"/>
              <a:t>were able to reduce their 3-year TCO by 54%. – IDC </a:t>
            </a:r>
            <a:endParaRPr lang="en-US" baseline="30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maintenance </a:t>
            </a:r>
            <a:r>
              <a:rPr lang="en-US" dirty="0" smtClean="0"/>
              <a:t>is around </a:t>
            </a:r>
            <a:r>
              <a:rPr lang="en-US" dirty="0"/>
              <a:t>80% of </a:t>
            </a:r>
            <a:r>
              <a:rPr lang="en-US" dirty="0" smtClean="0"/>
              <a:t>total IT expenditure, thus the shift to hosted. </a:t>
            </a:r>
            <a:r>
              <a:rPr lang="en-US" dirty="0"/>
              <a:t>– Gartner </a:t>
            </a:r>
            <a:endParaRPr lang="en-US" baseline="30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Hosted </a:t>
            </a:r>
            <a:r>
              <a:rPr lang="en-US" dirty="0"/>
              <a:t>can make the difference between an organization being 20% efficient and being 80% efficient. – Diversity Limited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23422-8B65-0D4F-AF2B-BCF11B6EED3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170" name="Picture 2" descr="C:\Users\dbyrd\Downloads\shutterstock_12357948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16" y="3517901"/>
            <a:ext cx="3048000" cy="29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525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Eliminate/Reduce Capital Expenditures</a:t>
            </a:r>
            <a:br>
              <a:rPr lang="en-US" dirty="0" smtClean="0"/>
            </a:br>
            <a:r>
              <a:rPr lang="en-US" sz="2400" dirty="0" smtClean="0"/>
              <a:t>Hosted Unified Communications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Need new infrastructure</a:t>
            </a:r>
          </a:p>
          <a:p>
            <a:r>
              <a:rPr lang="en-US" dirty="0"/>
              <a:t>Cloud services are quick to deploy</a:t>
            </a:r>
          </a:p>
          <a:p>
            <a:r>
              <a:rPr lang="en-US" dirty="0"/>
              <a:t>Rent versus purchase the solution</a:t>
            </a:r>
          </a:p>
          <a:p>
            <a:r>
              <a:rPr lang="en-US" dirty="0"/>
              <a:t>Acquire Future Proof technology vs  non-returnable licenses and ongoing maintenance fees</a:t>
            </a:r>
          </a:p>
          <a:p>
            <a:r>
              <a:rPr lang="en-US" dirty="0"/>
              <a:t>Scale IT up and down easily adjust business in accordance to economic environment</a:t>
            </a:r>
          </a:p>
          <a:p>
            <a:r>
              <a:rPr lang="en-US" dirty="0"/>
              <a:t>Don’t believe that you have to spend money to make money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23422-8B65-0D4F-AF2B-BCF11B6EED3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41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byrd\Downloads\shutterstock_11316924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14" y="3193576"/>
            <a:ext cx="4854053" cy="364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Eliminate/Reduce Capital Expenditures</a:t>
            </a:r>
            <a:br>
              <a:rPr lang="en-US" dirty="0" smtClean="0"/>
            </a:br>
            <a:r>
              <a:rPr lang="en-US" sz="2400" dirty="0" smtClean="0"/>
              <a:t>Hosted Unified Communications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No Equipment Cost</a:t>
            </a:r>
          </a:p>
          <a:p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Phones can be purchased (CAPEX) or leased (OPEX)</a:t>
            </a:r>
          </a:p>
          <a:p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No annual maintenance fees</a:t>
            </a:r>
          </a:p>
          <a:p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Fixed monthly usage fees</a:t>
            </a:r>
          </a:p>
          <a:p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Scale your service as your business grows or shrinks</a:t>
            </a:r>
          </a:p>
          <a:p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Add or delete services on a per user basis</a:t>
            </a:r>
            <a:endParaRPr lang="en-US" dirty="0">
              <a:effectLst>
                <a:outerShdw blurRad="50800" dist="38100" dir="18900000" algn="b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23422-8B65-0D4F-AF2B-BCF11B6EED3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58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dbyrd\Downloads\shutterstock_55526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23" y="3731065"/>
            <a:ext cx="3794077" cy="253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 rot="5400000">
            <a:off x="3061192" y="3084320"/>
            <a:ext cx="2562135" cy="3794077"/>
          </a:xfrm>
          <a:prstGeom prst="rect">
            <a:avLst/>
          </a:prstGeom>
          <a:gradFill flip="none" rotWithShape="1">
            <a:gsLst>
              <a:gs pos="35000">
                <a:schemeClr val="bg1"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257175" y="6662738"/>
            <a:ext cx="554038" cy="347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2E23422-8B65-0D4F-AF2B-BCF11B6EED3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Obsolescence</a:t>
            </a:r>
            <a:br>
              <a:rPr lang="en-US" dirty="0" smtClean="0"/>
            </a:br>
            <a:r>
              <a:rPr lang="en-US" sz="2400" dirty="0" smtClean="0"/>
              <a:t>Hosted Unified Communications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599" cy="4525963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The 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average lifespan for a handset in the 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US 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is 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21.7 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months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. – Recon Analytics </a:t>
            </a:r>
            <a:endParaRPr lang="en-US" dirty="0">
              <a:effectLst>
                <a:outerShdw blurRad="50800" dist="38100" dir="18900000" algn="bl" rotWithShape="0">
                  <a:schemeClr val="bg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Average server life span is 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3 years 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– Computer 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World</a:t>
            </a:r>
          </a:p>
          <a:p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Average laptop life span is 2.5 years.</a:t>
            </a:r>
            <a:endParaRPr lang="en-US" dirty="0">
              <a:effectLst>
                <a:outerShdw blurRad="50800" dist="38100" dir="18900000" algn="bl" rotWithShape="0">
                  <a:schemeClr val="bg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New IP 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PBXs are forecasted to last only 6.5 years, while traditional PBXs could be counted on for 8.5 or more years.</a:t>
            </a:r>
          </a:p>
          <a:p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One 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study respondent indicated that they had to replace their PBX after only three years “ because the upgrade cost was almost equal to the original capital expenditure.</a:t>
            </a:r>
          </a:p>
          <a:p>
            <a:endParaRPr lang="en-US" dirty="0">
              <a:effectLst>
                <a:outerShdw blurRad="50800" dist="38100" dir="18900000" algn="b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23422-8B65-0D4F-AF2B-BCF11B6EED3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81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 Technology Obsolescence</a:t>
            </a:r>
            <a:br>
              <a:rPr lang="en-US" dirty="0" smtClean="0"/>
            </a:br>
            <a:r>
              <a:rPr lang="en-US" sz="2400" dirty="0" smtClean="0"/>
              <a:t>Hosted Unified Communications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599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Hosted communications allows businesses to leverage:</a:t>
            </a:r>
          </a:p>
          <a:p>
            <a:r>
              <a:rPr lang="en-US" dirty="0" smtClean="0"/>
              <a:t>Other application buyers to reduce acquisition cost</a:t>
            </a:r>
          </a:p>
          <a:p>
            <a:r>
              <a:rPr lang="en-US" dirty="0" smtClean="0"/>
              <a:t>Advances to the hosted application are spread across all users</a:t>
            </a:r>
          </a:p>
          <a:p>
            <a:r>
              <a:rPr lang="en-US" dirty="0" smtClean="0"/>
              <a:t>Upgraded Servers to maintain SLA committed performance without changes to monthly charges</a:t>
            </a:r>
          </a:p>
          <a:p>
            <a:r>
              <a:rPr lang="en-US" dirty="0" smtClean="0"/>
              <a:t>New features are made available to subscribers on a regular basis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80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Hosted Unified Communications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460294" y="2036652"/>
            <a:ext cx="8223411" cy="744200"/>
            <a:chOff x="460294" y="2036652"/>
            <a:chExt cx="8223411" cy="744200"/>
          </a:xfrm>
        </p:grpSpPr>
        <p:sp>
          <p:nvSpPr>
            <p:cNvPr id="6" name="Freeform 5"/>
            <p:cNvSpPr/>
            <p:nvPr/>
          </p:nvSpPr>
          <p:spPr>
            <a:xfrm>
              <a:off x="460294" y="2036652"/>
              <a:ext cx="1860500" cy="744200"/>
            </a:xfrm>
            <a:custGeom>
              <a:avLst/>
              <a:gdLst>
                <a:gd name="connsiteX0" fmla="*/ 0 w 1860500"/>
                <a:gd name="connsiteY0" fmla="*/ 0 h 744200"/>
                <a:gd name="connsiteX1" fmla="*/ 1860500 w 1860500"/>
                <a:gd name="connsiteY1" fmla="*/ 0 h 744200"/>
                <a:gd name="connsiteX2" fmla="*/ 1860500 w 1860500"/>
                <a:gd name="connsiteY2" fmla="*/ 744200 h 744200"/>
                <a:gd name="connsiteX3" fmla="*/ 0 w 1860500"/>
                <a:gd name="connsiteY3" fmla="*/ 744200 h 744200"/>
                <a:gd name="connsiteX4" fmla="*/ 0 w 1860500"/>
                <a:gd name="connsiteY4" fmla="*/ 0 h 74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500" h="744200">
                  <a:moveTo>
                    <a:pt x="0" y="0"/>
                  </a:moveTo>
                  <a:lnTo>
                    <a:pt x="1860500" y="0"/>
                  </a:lnTo>
                  <a:lnTo>
                    <a:pt x="1860500" y="744200"/>
                  </a:lnTo>
                  <a:lnTo>
                    <a:pt x="0" y="7442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</a:pPr>
              <a:r>
                <a:rPr lang="en-US" sz="1300" b="1" kern="1200" dirty="0" smtClean="0">
                  <a:latin typeface="Arial"/>
                  <a:cs typeface="Arial"/>
                </a:rPr>
                <a:t>Increase Productivity</a:t>
              </a:r>
              <a:endParaRPr lang="en-US" sz="1300" b="1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581264" y="2036652"/>
              <a:ext cx="1860500" cy="744200"/>
            </a:xfrm>
            <a:custGeom>
              <a:avLst/>
              <a:gdLst>
                <a:gd name="connsiteX0" fmla="*/ 0 w 1860500"/>
                <a:gd name="connsiteY0" fmla="*/ 0 h 744200"/>
                <a:gd name="connsiteX1" fmla="*/ 1860500 w 1860500"/>
                <a:gd name="connsiteY1" fmla="*/ 0 h 744200"/>
                <a:gd name="connsiteX2" fmla="*/ 1860500 w 1860500"/>
                <a:gd name="connsiteY2" fmla="*/ 744200 h 744200"/>
                <a:gd name="connsiteX3" fmla="*/ 0 w 1860500"/>
                <a:gd name="connsiteY3" fmla="*/ 744200 h 744200"/>
                <a:gd name="connsiteX4" fmla="*/ 0 w 1860500"/>
                <a:gd name="connsiteY4" fmla="*/ 0 h 74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500" h="744200">
                  <a:moveTo>
                    <a:pt x="0" y="0"/>
                  </a:moveTo>
                  <a:lnTo>
                    <a:pt x="1860500" y="0"/>
                  </a:lnTo>
                  <a:lnTo>
                    <a:pt x="1860500" y="744200"/>
                  </a:lnTo>
                  <a:lnTo>
                    <a:pt x="0" y="7442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</a:pPr>
              <a:r>
                <a:rPr lang="en-US" sz="1400" b="1" kern="1200" dirty="0" smtClean="0">
                  <a:latin typeface="Arial"/>
                  <a:cs typeface="Arial"/>
                </a:rPr>
                <a:t>Enable Mobility</a:t>
              </a:r>
              <a:endParaRPr lang="en-US" sz="1400" b="1" kern="1200" dirty="0">
                <a:latin typeface="Arial"/>
                <a:cs typeface="Arial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702235" y="2036652"/>
              <a:ext cx="1860500" cy="744200"/>
            </a:xfrm>
            <a:custGeom>
              <a:avLst/>
              <a:gdLst>
                <a:gd name="connsiteX0" fmla="*/ 0 w 1860500"/>
                <a:gd name="connsiteY0" fmla="*/ 0 h 744200"/>
                <a:gd name="connsiteX1" fmla="*/ 1860500 w 1860500"/>
                <a:gd name="connsiteY1" fmla="*/ 0 h 744200"/>
                <a:gd name="connsiteX2" fmla="*/ 1860500 w 1860500"/>
                <a:gd name="connsiteY2" fmla="*/ 744200 h 744200"/>
                <a:gd name="connsiteX3" fmla="*/ 0 w 1860500"/>
                <a:gd name="connsiteY3" fmla="*/ 744200 h 744200"/>
                <a:gd name="connsiteX4" fmla="*/ 0 w 1860500"/>
                <a:gd name="connsiteY4" fmla="*/ 0 h 74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500" h="744200">
                  <a:moveTo>
                    <a:pt x="0" y="0"/>
                  </a:moveTo>
                  <a:lnTo>
                    <a:pt x="1860500" y="0"/>
                  </a:lnTo>
                  <a:lnTo>
                    <a:pt x="1860500" y="744200"/>
                  </a:lnTo>
                  <a:lnTo>
                    <a:pt x="0" y="7442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</a:pPr>
              <a:r>
                <a:rPr lang="en-US" sz="1400" b="1" kern="1200" dirty="0" smtClean="0">
                  <a:latin typeface="Arial"/>
                  <a:cs typeface="Arial"/>
                </a:rPr>
                <a:t>Increase Collaboration</a:t>
              </a:r>
              <a:endParaRPr lang="en-US" sz="1400" b="1" kern="1200" dirty="0">
                <a:latin typeface="Arial"/>
                <a:cs typeface="Arial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823205" y="2036652"/>
              <a:ext cx="1860500" cy="744200"/>
            </a:xfrm>
            <a:custGeom>
              <a:avLst/>
              <a:gdLst>
                <a:gd name="connsiteX0" fmla="*/ 0 w 1860500"/>
                <a:gd name="connsiteY0" fmla="*/ 0 h 744200"/>
                <a:gd name="connsiteX1" fmla="*/ 1860500 w 1860500"/>
                <a:gd name="connsiteY1" fmla="*/ 0 h 744200"/>
                <a:gd name="connsiteX2" fmla="*/ 1860500 w 1860500"/>
                <a:gd name="connsiteY2" fmla="*/ 744200 h 744200"/>
                <a:gd name="connsiteX3" fmla="*/ 0 w 1860500"/>
                <a:gd name="connsiteY3" fmla="*/ 744200 h 744200"/>
                <a:gd name="connsiteX4" fmla="*/ 0 w 1860500"/>
                <a:gd name="connsiteY4" fmla="*/ 0 h 74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500" h="744200">
                  <a:moveTo>
                    <a:pt x="0" y="0"/>
                  </a:moveTo>
                  <a:lnTo>
                    <a:pt x="1860500" y="0"/>
                  </a:lnTo>
                  <a:lnTo>
                    <a:pt x="1860500" y="744200"/>
                  </a:lnTo>
                  <a:lnTo>
                    <a:pt x="0" y="7442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</a:pPr>
              <a:r>
                <a:rPr lang="en-US" sz="1400" b="1" kern="1200" dirty="0" smtClean="0">
                  <a:latin typeface="Arial"/>
                  <a:cs typeface="Arial"/>
                </a:rPr>
                <a:t>Achieve Business Continuity </a:t>
              </a:r>
              <a:endParaRPr lang="en-US" sz="1400" b="1" kern="1200" dirty="0">
                <a:latin typeface="Arial"/>
                <a:cs typeface="Arial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23422-8B65-0D4F-AF2B-BCF11B6EED3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581264" y="3376407"/>
            <a:ext cx="3981470" cy="744200"/>
            <a:chOff x="460294" y="2036652"/>
            <a:chExt cx="3981470" cy="744200"/>
          </a:xfrm>
        </p:grpSpPr>
        <p:sp>
          <p:nvSpPr>
            <p:cNvPr id="15" name="Freeform 14"/>
            <p:cNvSpPr/>
            <p:nvPr/>
          </p:nvSpPr>
          <p:spPr>
            <a:xfrm>
              <a:off x="460294" y="2036652"/>
              <a:ext cx="1860500" cy="744200"/>
            </a:xfrm>
            <a:custGeom>
              <a:avLst/>
              <a:gdLst>
                <a:gd name="connsiteX0" fmla="*/ 0 w 1860500"/>
                <a:gd name="connsiteY0" fmla="*/ 0 h 744200"/>
                <a:gd name="connsiteX1" fmla="*/ 1860500 w 1860500"/>
                <a:gd name="connsiteY1" fmla="*/ 0 h 744200"/>
                <a:gd name="connsiteX2" fmla="*/ 1860500 w 1860500"/>
                <a:gd name="connsiteY2" fmla="*/ 744200 h 744200"/>
                <a:gd name="connsiteX3" fmla="*/ 0 w 1860500"/>
                <a:gd name="connsiteY3" fmla="*/ 744200 h 744200"/>
                <a:gd name="connsiteX4" fmla="*/ 0 w 1860500"/>
                <a:gd name="connsiteY4" fmla="*/ 0 h 74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500" h="744200">
                  <a:moveTo>
                    <a:pt x="0" y="0"/>
                  </a:moveTo>
                  <a:lnTo>
                    <a:pt x="1860500" y="0"/>
                  </a:lnTo>
                  <a:lnTo>
                    <a:pt x="1860500" y="744200"/>
                  </a:lnTo>
                  <a:lnTo>
                    <a:pt x="0" y="7442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</a:pPr>
              <a:r>
                <a:rPr lang="en-US" sz="1300" b="1" kern="1200" dirty="0" smtClean="0">
                  <a:latin typeface="Arial"/>
                  <a:cs typeface="Arial"/>
                </a:rPr>
                <a:t>Eliminate/Reduce Capital Expenditures</a:t>
              </a:r>
              <a:endParaRPr lang="en-US" sz="1300" b="1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581264" y="2036652"/>
              <a:ext cx="1860500" cy="744200"/>
            </a:xfrm>
            <a:custGeom>
              <a:avLst/>
              <a:gdLst>
                <a:gd name="connsiteX0" fmla="*/ 0 w 1860500"/>
                <a:gd name="connsiteY0" fmla="*/ 0 h 744200"/>
                <a:gd name="connsiteX1" fmla="*/ 1860500 w 1860500"/>
                <a:gd name="connsiteY1" fmla="*/ 0 h 744200"/>
                <a:gd name="connsiteX2" fmla="*/ 1860500 w 1860500"/>
                <a:gd name="connsiteY2" fmla="*/ 744200 h 744200"/>
                <a:gd name="connsiteX3" fmla="*/ 0 w 1860500"/>
                <a:gd name="connsiteY3" fmla="*/ 744200 h 744200"/>
                <a:gd name="connsiteX4" fmla="*/ 0 w 1860500"/>
                <a:gd name="connsiteY4" fmla="*/ 0 h 74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500" h="744200">
                  <a:moveTo>
                    <a:pt x="0" y="0"/>
                  </a:moveTo>
                  <a:lnTo>
                    <a:pt x="1860500" y="0"/>
                  </a:lnTo>
                  <a:lnTo>
                    <a:pt x="1860500" y="744200"/>
                  </a:lnTo>
                  <a:lnTo>
                    <a:pt x="0" y="7442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</a:pPr>
              <a:r>
                <a:rPr lang="en-US" sz="1400" b="1" kern="1200" dirty="0" smtClean="0">
                  <a:latin typeface="Arial"/>
                  <a:cs typeface="Arial"/>
                </a:rPr>
                <a:t>Avoid Technology Obsolescence</a:t>
              </a:r>
              <a:endParaRPr lang="en-US" sz="1400" b="1" kern="1200" dirty="0">
                <a:latin typeface="Arial"/>
                <a:cs typeface="Arial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00752" y="4913200"/>
            <a:ext cx="7670042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Now You know the Rest of the Story!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814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www.anpi.com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David Byrd</a:t>
            </a:r>
            <a:br>
              <a:rPr lang="en-US" sz="2800" dirty="0" smtClean="0"/>
            </a:br>
            <a:r>
              <a:rPr lang="en-US" sz="2800" dirty="0" smtClean="0">
                <a:hlinkClick r:id="rId2"/>
              </a:rPr>
              <a:t>dbyrd@anpi.com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214.377.0944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10338"/>
            <a:ext cx="554038" cy="347662"/>
          </a:xfrm>
        </p:spPr>
        <p:txBody>
          <a:bodyPr/>
          <a:lstStyle/>
          <a:p>
            <a:pPr>
              <a:defRPr/>
            </a:pPr>
            <a:fld id="{1E369031-89B3-C84A-B7D5-6957F2D8351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32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Untapped Market for IP Telephony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A3B5F-BA0F-1D4E-A995-DB1944AE3EA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536934"/>
              </p:ext>
            </p:extLst>
          </p:nvPr>
        </p:nvGraphicFramePr>
        <p:xfrm>
          <a:off x="359717" y="4377193"/>
          <a:ext cx="8426471" cy="1597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841"/>
                <a:gridCol w="1215726"/>
                <a:gridCol w="1215726"/>
                <a:gridCol w="1215726"/>
                <a:gridCol w="1215726"/>
                <a:gridCol w="1215726"/>
              </a:tblGrid>
              <a:tr h="291838"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12/31/2009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6/30/2010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12/31/2010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6/30/2011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12/31/2011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R="7620" marT="7620" marB="0" anchor="ctr"/>
                </a:tc>
              </a:tr>
              <a:tr h="43104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U.S. Business Lines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62,064,000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61,417,000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61,485,000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61,520,000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60,525,000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R="7620" marT="7620" marB="0" anchor="ctr"/>
                </a:tc>
              </a:tr>
              <a:tr h="43104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IP Business Lines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3,574,000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3,665,000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4,614,000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5,019,000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5,753,000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R="7620" marT="7620" marB="0" anchor="ctr"/>
                </a:tc>
              </a:tr>
              <a:tr h="43104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IP</a:t>
                      </a:r>
                      <a:r>
                        <a:rPr lang="en-US" sz="1400" baseline="0" dirty="0" smtClean="0"/>
                        <a:t> Telephony Penetration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5.80%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6.00%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7.50%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8.20%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9.51%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R="7620" marT="762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7688" y="6068557"/>
            <a:ext cx="7613204" cy="200055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600"/>
              </a:spcAft>
            </a:pPr>
            <a:r>
              <a:rPr lang="en-US" sz="700" i="1" dirty="0" smtClean="0">
                <a:solidFill>
                  <a:srgbClr val="56555A"/>
                </a:solidFill>
              </a:rPr>
              <a:t>*Source: FCC Form 477 Filing Data,  Local </a:t>
            </a:r>
            <a:r>
              <a:rPr lang="en-US" sz="700" i="1" dirty="0">
                <a:solidFill>
                  <a:srgbClr val="56555A"/>
                </a:solidFill>
              </a:rPr>
              <a:t>Telephone Competition: Status as of December 31, 2011, dated January 2013</a:t>
            </a:r>
            <a:endParaRPr lang="en-US" sz="700" i="1" dirty="0" smtClean="0">
              <a:solidFill>
                <a:srgbClr val="56555A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68457"/>
              </p:ext>
            </p:extLst>
          </p:nvPr>
        </p:nvGraphicFramePr>
        <p:xfrm>
          <a:off x="1338332" y="1992836"/>
          <a:ext cx="6467336" cy="2294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1633818" y="1527464"/>
            <a:ext cx="587636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U.S. Market for IP-Based Business Access Lines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04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oursharepointexperts.com/PublishingImages/pages/Telecom/tele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006" y="2347415"/>
            <a:ext cx="4799925" cy="360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53005" y="2347415"/>
            <a:ext cx="4799925" cy="3605094"/>
          </a:xfrm>
          <a:prstGeom prst="rect">
            <a:avLst/>
          </a:prstGeom>
          <a:gradFill flip="none" rotWithShape="1">
            <a:gsLst>
              <a:gs pos="35000">
                <a:schemeClr val="bg1"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Trunking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6953534" cy="4525963"/>
          </a:xfrm>
        </p:spPr>
        <p:txBody>
          <a:bodyPr/>
          <a:lstStyle/>
          <a:p>
            <a:r>
              <a:rPr lang="en-US" dirty="0" err="1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Infonetics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reported that 43 percent of survey respondents said they are using SIP trunks, adding 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that adoption 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of SIP </a:t>
            </a:r>
            <a:r>
              <a:rPr lang="en-US" dirty="0" err="1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trunking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 services will drive enterprise SBC market growth five-fold from 2010 to 2015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58% 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of businesses 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will use at least some SIP trunks in 2015 while 55% say they will use will use at least some T-1s. 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Today 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38% using some SIP </a:t>
            </a:r>
            <a:r>
              <a:rPr lang="en-US" dirty="0" smtClean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Trunking 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and 71% using some T-1s.</a:t>
            </a:r>
          </a:p>
          <a:p>
            <a:r>
              <a:rPr lang="en-US" dirty="0" err="1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Infonetics</a:t>
            </a:r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 “, global deployment of SIP Trunking grew by 23 percent in the first half of the year.”</a:t>
            </a:r>
          </a:p>
          <a:p>
            <a:r>
              <a:rPr lang="en-US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a:rPr>
              <a:t>Eastern Management Group “13 percent of businesses use SIP for all of their WAN traffic and forecasts that by 2018, 42 percent of companies will do so.”</a:t>
            </a:r>
          </a:p>
          <a:p>
            <a:endParaRPr lang="en-US" dirty="0">
              <a:effectLst>
                <a:outerShdw blurRad="50800" dist="38100" dir="18900000" algn="b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69031-89B3-C84A-B7D5-6957F2D8351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10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Communications Today</a:t>
            </a:r>
            <a:br>
              <a:rPr lang="en-US" dirty="0" smtClean="0"/>
            </a:br>
            <a:r>
              <a:rPr lang="en-US" sz="1800" dirty="0" smtClean="0"/>
              <a:t>Environment: Chaotic, Cost-conscious, Fragmented and Demanding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3664656"/>
            <a:ext cx="8229600" cy="2461507"/>
          </a:xfrm>
        </p:spPr>
        <p:txBody>
          <a:bodyPr anchor="ctr"/>
          <a:lstStyle/>
          <a:p>
            <a:r>
              <a:rPr lang="en-US" sz="1800" dirty="0" smtClean="0"/>
              <a:t>Multiple communication modalities</a:t>
            </a:r>
          </a:p>
          <a:p>
            <a:r>
              <a:rPr lang="en-US" sz="1800" dirty="0" smtClean="0"/>
              <a:t>Different interfaces and technologies</a:t>
            </a:r>
          </a:p>
          <a:p>
            <a:r>
              <a:rPr lang="en-US" sz="1800" dirty="0" smtClean="0"/>
              <a:t>Lack of integration</a:t>
            </a:r>
          </a:p>
          <a:p>
            <a:r>
              <a:rPr lang="en-US" sz="1800" dirty="0" smtClean="0"/>
              <a:t>Often heavy end-user </a:t>
            </a:r>
            <a:r>
              <a:rPr lang="en-US" sz="1800" dirty="0" err="1" smtClean="0"/>
              <a:t>CapEx</a:t>
            </a:r>
            <a:r>
              <a:rPr lang="en-US" sz="1800" dirty="0" smtClean="0"/>
              <a:t>, inevitable technological obsolescence</a:t>
            </a:r>
            <a:endParaRPr lang="en-US" sz="1800" dirty="0"/>
          </a:p>
        </p:txBody>
      </p:sp>
      <p:pic>
        <p:nvPicPr>
          <p:cNvPr id="36" name="Picture 35" descr="Business-Communications.pn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0" y="2052548"/>
            <a:ext cx="7673901" cy="117666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600501" y="2613584"/>
            <a:ext cx="8086299" cy="238795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02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ircular Arrow 16"/>
          <p:cNvSpPr/>
          <p:nvPr/>
        </p:nvSpPr>
        <p:spPr>
          <a:xfrm rot="373878">
            <a:off x="2368675" y="1711395"/>
            <a:ext cx="2221299" cy="2443429"/>
          </a:xfrm>
          <a:prstGeom prst="circularArrow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2" name="Content Placeholder 11" descr="Management-Separate-Gray.png"/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2" r="-6112"/>
          <a:stretch>
            <a:fillRect/>
          </a:stretch>
        </p:blipFill>
        <p:spPr>
          <a:xfrm>
            <a:off x="-456377" y="1600624"/>
            <a:ext cx="4011613" cy="4525539"/>
          </a:xfrm>
        </p:spPr>
      </p:pic>
      <p:sp>
        <p:nvSpPr>
          <p:cNvPr id="72" name="Rectangle 4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Communications Shift</a:t>
            </a:r>
            <a:br>
              <a:rPr lang="en-US" dirty="0" smtClean="0"/>
            </a:br>
            <a:r>
              <a:rPr lang="en-US" sz="1800" dirty="0" smtClean="0"/>
              <a:t>Application Integration; Improved Management</a:t>
            </a:r>
            <a:endParaRPr lang="en-US" sz="1800" i="1" dirty="0">
              <a:solidFill>
                <a:srgbClr val="000000"/>
              </a:solidFill>
              <a:latin typeface="Segoe" charset="0"/>
              <a:cs typeface="+mj-cs"/>
            </a:endParaRPr>
          </a:p>
        </p:txBody>
      </p:sp>
      <p:pic>
        <p:nvPicPr>
          <p:cNvPr id="13" name="Content Placeholder 12" descr="Management-Unified-Color.png"/>
          <p:cNvPicPr>
            <a:picLocks noGrp="1" noChangeAspect="1"/>
          </p:cNvPicPr>
          <p:nvPr>
            <p:ph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" b="-50"/>
          <a:stretch/>
        </p:blipFill>
        <p:spPr>
          <a:xfrm>
            <a:off x="3538189" y="2332706"/>
            <a:ext cx="4011613" cy="3952645"/>
          </a:xfrm>
        </p:spPr>
      </p:pic>
      <p:sp>
        <p:nvSpPr>
          <p:cNvPr id="8" name="TextBox 7"/>
          <p:cNvSpPr txBox="1"/>
          <p:nvPr/>
        </p:nvSpPr>
        <p:spPr>
          <a:xfrm>
            <a:off x="647936" y="2792770"/>
            <a:ext cx="2663018" cy="26161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Enterprise Telephony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47936" y="3128088"/>
            <a:ext cx="2663018" cy="26161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</a:pP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</a:t>
            </a:r>
            <a:r>
              <a:rPr lang="en-US" sz="11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Instant Messaging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47936" y="3465034"/>
            <a:ext cx="2663018" cy="26161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Audio Conference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7936" y="3795501"/>
            <a:ext cx="2663018" cy="26161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 Conference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47936" y="4132448"/>
            <a:ext cx="2663018" cy="26161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Conference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7936" y="4475874"/>
            <a:ext cx="2663018" cy="26161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Voicemail</a:t>
            </a:r>
          </a:p>
        </p:txBody>
      </p:sp>
      <p:sp>
        <p:nvSpPr>
          <p:cNvPr id="79" name="TextBox 9"/>
          <p:cNvSpPr txBox="1">
            <a:spLocks noChangeArrowheads="1"/>
          </p:cNvSpPr>
          <p:nvPr/>
        </p:nvSpPr>
        <p:spPr bwMode="auto">
          <a:xfrm>
            <a:off x="647936" y="4997967"/>
            <a:ext cx="3116576" cy="101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indent="-169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indent="0" eaLnBrk="1" hangingPunct="1">
              <a:spcAft>
                <a:spcPts val="600"/>
              </a:spcAft>
              <a:buSzPct val="80000"/>
            </a:pPr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Vertically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aligned communication </a:t>
            </a:r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silos</a:t>
            </a:r>
          </a:p>
          <a:p>
            <a:pPr marL="285750" lvl="1" indent="-171450" eaLnBrk="1" hangingPunct="1">
              <a:spcAft>
                <a:spcPts val="600"/>
              </a:spcAft>
              <a:buSzPct val="80000"/>
              <a:buFont typeface="Arial"/>
              <a:buChar char="•"/>
              <a:tabLst>
                <a:tab pos="401638" algn="l"/>
              </a:tabLst>
            </a:pPr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Inefficient communications</a:t>
            </a:r>
          </a:p>
          <a:p>
            <a:pPr marL="285750" lvl="1" indent="-171450" eaLnBrk="1" hangingPunct="1">
              <a:spcAft>
                <a:spcPts val="600"/>
              </a:spcAft>
              <a:buSzPct val="80000"/>
              <a:buFont typeface="Arial"/>
              <a:buChar char="•"/>
              <a:tabLst>
                <a:tab pos="401638" algn="l"/>
              </a:tabLst>
            </a:pPr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Communications overload</a:t>
            </a:r>
          </a:p>
          <a:p>
            <a:pPr marL="285750" lvl="1" indent="-171450" eaLnBrk="1" hangingPunct="1">
              <a:spcAft>
                <a:spcPts val="600"/>
              </a:spcAft>
              <a:buSzPct val="80000"/>
              <a:buFont typeface="Arial"/>
              <a:buChar char="•"/>
              <a:tabLst>
                <a:tab pos="401638" algn="l"/>
              </a:tabLst>
            </a:pPr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Parallel infrastructures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578277" y="3054380"/>
            <a:ext cx="2711629" cy="369332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R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Choice beyond Voice</a:t>
            </a:r>
          </a:p>
        </p:txBody>
      </p:sp>
      <p:sp>
        <p:nvSpPr>
          <p:cNvPr id="86" name="TextBox 85"/>
          <p:cNvSpPr txBox="1"/>
          <p:nvPr/>
        </p:nvSpPr>
        <p:spPr>
          <a:xfrm rot="16200000">
            <a:off x="4199451" y="4022065"/>
            <a:ext cx="2049565" cy="261610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</a:pPr>
            <a:r>
              <a:rPr kumimoji="0" lang="en-US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</a:t>
            </a:r>
            <a:r>
              <a:rPr lang="en-US" sz="11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&amp; Integration</a:t>
            </a:r>
            <a:endParaRPr kumimoji="0" lang="en-US" sz="11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 rot="16200000">
            <a:off x="4541248" y="4022065"/>
            <a:ext cx="2049565" cy="261610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</a:pPr>
            <a:r>
              <a:rPr lang="en-US" sz="11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IM </a:t>
            </a:r>
            <a:r>
              <a:rPr lang="en-US" sz="11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Presence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 rot="16200000">
            <a:off x="4891152" y="4022065"/>
            <a:ext cx="2049565" cy="261610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Enterprise Telephony</a:t>
            </a: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 rot="16200000">
            <a:off x="5247535" y="4022065"/>
            <a:ext cx="2049565" cy="261610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</a:pP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Colloboration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3" name="TextBox 9"/>
          <p:cNvSpPr txBox="1">
            <a:spLocks noChangeArrowheads="1"/>
          </p:cNvSpPr>
          <p:nvPr/>
        </p:nvSpPr>
        <p:spPr bwMode="auto">
          <a:xfrm>
            <a:off x="6578277" y="3498719"/>
            <a:ext cx="1943049" cy="153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indent="-169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indent="0" eaLnBrk="1" hangingPunct="1">
              <a:spcAft>
                <a:spcPts val="600"/>
              </a:spcAft>
              <a:buSzPct val="80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Horizontally integrated common platform</a:t>
            </a:r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lvl="1" indent="-171450" eaLnBrk="1" hangingPunct="1">
              <a:spcAft>
                <a:spcPts val="600"/>
              </a:spcAft>
              <a:buSzPct val="80000"/>
              <a:buFont typeface="Arial"/>
              <a:buChar char="•"/>
              <a:tabLst>
                <a:tab pos="401638" algn="l"/>
              </a:tabLst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Standards-based distributed architecture</a:t>
            </a:r>
          </a:p>
          <a:p>
            <a:pPr marL="285750" lvl="1" indent="-171450" eaLnBrk="1" hangingPunct="1">
              <a:spcAft>
                <a:spcPts val="600"/>
              </a:spcAft>
              <a:buSzPct val="80000"/>
              <a:buFont typeface="Arial"/>
              <a:buChar char="•"/>
              <a:tabLst>
                <a:tab pos="401638" algn="l"/>
              </a:tabLst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Accessibility in the entire network</a:t>
            </a:r>
          </a:p>
          <a:p>
            <a:pPr marL="285750" lvl="1" indent="-171450" eaLnBrk="1" hangingPunct="1">
              <a:spcAft>
                <a:spcPts val="600"/>
              </a:spcAft>
              <a:buSzPct val="80000"/>
              <a:buFont typeface="Arial"/>
              <a:buChar char="•"/>
              <a:tabLst>
                <a:tab pos="401638" algn="l"/>
              </a:tabLst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One common database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071614" y="2529330"/>
            <a:ext cx="1386825" cy="430887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R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User Experience Portals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 rot="16200000">
            <a:off x="2495991" y="3657405"/>
            <a:ext cx="1944714" cy="21544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R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SEPARATE</a:t>
            </a:r>
            <a:r>
              <a:rPr kumimoji="0" lang="en-US" sz="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MANAGEMENT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979554" y="1584908"/>
            <a:ext cx="1535081" cy="408289"/>
            <a:chOff x="4313181" y="1508948"/>
            <a:chExt cx="2286000" cy="608012"/>
          </a:xfrm>
        </p:grpSpPr>
        <p:sp>
          <p:nvSpPr>
            <p:cNvPr id="96" name="Oval 72"/>
            <p:cNvSpPr>
              <a:spLocks noChangeArrowheads="1"/>
            </p:cNvSpPr>
            <p:nvPr/>
          </p:nvSpPr>
          <p:spPr bwMode="auto">
            <a:xfrm>
              <a:off x="4313181" y="1659760"/>
              <a:ext cx="2286000" cy="457200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8" rIns="91436" bIns="45718" anchor="ctr"/>
            <a:lstStyle/>
            <a:p>
              <a:pPr algn="ctr">
                <a:lnSpc>
                  <a:spcPct val="90000"/>
                </a:lnSpc>
              </a:pP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97" name="Group 73"/>
            <p:cNvGrpSpPr>
              <a:grpSpLocks/>
            </p:cNvGrpSpPr>
            <p:nvPr/>
          </p:nvGrpSpPr>
          <p:grpSpPr bwMode="auto">
            <a:xfrm>
              <a:off x="4471931" y="1508948"/>
              <a:ext cx="1898650" cy="608012"/>
              <a:chOff x="3487" y="1711"/>
              <a:chExt cx="1608" cy="538"/>
            </a:xfrm>
          </p:grpSpPr>
          <p:pic>
            <p:nvPicPr>
              <p:cNvPr id="98" name="Rectangle 7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5" y="1831"/>
                <a:ext cx="1063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" name="Rectangle 7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8" y="1711"/>
                <a:ext cx="13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" name="Rectangle 7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7" y="1885"/>
                <a:ext cx="207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Rectangle 7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2" y="1754"/>
                <a:ext cx="129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Rectangle 7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0" y="2068"/>
                <a:ext cx="195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Rectangle 8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0" y="1849"/>
                <a:ext cx="17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Rectangle 8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5" y="2063"/>
                <a:ext cx="147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Rectangle 8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2" y="1800"/>
                <a:ext cx="194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6" name="Group 83"/>
              <p:cNvGrpSpPr>
                <a:grpSpLocks/>
              </p:cNvGrpSpPr>
              <p:nvPr/>
            </p:nvGrpSpPr>
            <p:grpSpPr bwMode="auto">
              <a:xfrm>
                <a:off x="4294" y="1736"/>
                <a:ext cx="196" cy="203"/>
                <a:chOff x="3402" y="1991"/>
                <a:chExt cx="214" cy="235"/>
              </a:xfrm>
            </p:grpSpPr>
            <p:pic>
              <p:nvPicPr>
                <p:cNvPr id="109" name="Rectangle 86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02" y="1991"/>
                  <a:ext cx="170" cy="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0" name="Rectangle 87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75" y="2086"/>
                  <a:ext cx="141" cy="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7" name="Rectangle 84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9" y="1969"/>
                <a:ext cx="20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" name="Rectangle 85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" y="2058"/>
                <a:ext cx="2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3" name="TextBox 45"/>
          <p:cNvSpPr txBox="1">
            <a:spLocks noChangeArrowheads="1"/>
          </p:cNvSpPr>
          <p:nvPr/>
        </p:nvSpPr>
        <p:spPr bwMode="auto">
          <a:xfrm>
            <a:off x="3703462" y="3065899"/>
            <a:ext cx="12287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700" b="1" dirty="0">
                <a:solidFill>
                  <a:srgbClr val="00954C"/>
                </a:solidFill>
                <a:latin typeface="Arial"/>
                <a:cs typeface="Arial"/>
              </a:rPr>
              <a:t>Overall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700" b="1" dirty="0">
                <a:solidFill>
                  <a:srgbClr val="00954C"/>
                </a:solidFill>
                <a:latin typeface="Arial"/>
                <a:cs typeface="Arial"/>
              </a:rPr>
              <a:t>Costs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700" b="1" dirty="0">
                <a:solidFill>
                  <a:srgbClr val="00954C"/>
                </a:solidFill>
                <a:latin typeface="Arial"/>
                <a:cs typeface="Arial"/>
              </a:rPr>
              <a:t>Down</a:t>
            </a:r>
          </a:p>
        </p:txBody>
      </p:sp>
      <p:sp>
        <p:nvSpPr>
          <p:cNvPr id="2" name="Rectangle 1"/>
          <p:cNvSpPr/>
          <p:nvPr/>
        </p:nvSpPr>
        <p:spPr>
          <a:xfrm>
            <a:off x="5049613" y="2032856"/>
            <a:ext cx="1408826" cy="2998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5049613" y="2032856"/>
            <a:ext cx="1408826" cy="33855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R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COMMON MANAGEMENT</a:t>
            </a:r>
          </a:p>
        </p:txBody>
      </p:sp>
    </p:spTree>
    <p:extLst>
      <p:ext uri="{BB962C8B-B14F-4D97-AF65-F5344CB8AC3E}">
        <p14:creationId xmlns:p14="http://schemas.microsoft.com/office/powerpoint/2010/main" val="14254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3081" y="2717587"/>
            <a:ext cx="8229600" cy="1143000"/>
          </a:xfrm>
        </p:spPr>
        <p:txBody>
          <a:bodyPr/>
          <a:lstStyle/>
          <a:p>
            <a:r>
              <a:rPr lang="en-US" sz="4000" dirty="0" smtClean="0"/>
              <a:t>Hosted Unified Communications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376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Hosted Unified Communications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0294" y="2978364"/>
            <a:ext cx="8223411" cy="744200"/>
            <a:chOff x="460294" y="2036652"/>
            <a:chExt cx="8223411" cy="744200"/>
          </a:xfrm>
        </p:grpSpPr>
        <p:sp>
          <p:nvSpPr>
            <p:cNvPr id="6" name="Freeform 5"/>
            <p:cNvSpPr/>
            <p:nvPr/>
          </p:nvSpPr>
          <p:spPr>
            <a:xfrm>
              <a:off x="460294" y="2036652"/>
              <a:ext cx="1860500" cy="744200"/>
            </a:xfrm>
            <a:custGeom>
              <a:avLst/>
              <a:gdLst>
                <a:gd name="connsiteX0" fmla="*/ 0 w 1860500"/>
                <a:gd name="connsiteY0" fmla="*/ 0 h 744200"/>
                <a:gd name="connsiteX1" fmla="*/ 1860500 w 1860500"/>
                <a:gd name="connsiteY1" fmla="*/ 0 h 744200"/>
                <a:gd name="connsiteX2" fmla="*/ 1860500 w 1860500"/>
                <a:gd name="connsiteY2" fmla="*/ 744200 h 744200"/>
                <a:gd name="connsiteX3" fmla="*/ 0 w 1860500"/>
                <a:gd name="connsiteY3" fmla="*/ 744200 h 744200"/>
                <a:gd name="connsiteX4" fmla="*/ 0 w 1860500"/>
                <a:gd name="connsiteY4" fmla="*/ 0 h 74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500" h="744200">
                  <a:moveTo>
                    <a:pt x="0" y="0"/>
                  </a:moveTo>
                  <a:lnTo>
                    <a:pt x="1860500" y="0"/>
                  </a:lnTo>
                  <a:lnTo>
                    <a:pt x="1860500" y="744200"/>
                  </a:lnTo>
                  <a:lnTo>
                    <a:pt x="0" y="7442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</a:pPr>
              <a:r>
                <a:rPr lang="en-US" sz="1300" b="1" kern="1200" dirty="0" smtClean="0">
                  <a:latin typeface="Arial"/>
                  <a:cs typeface="Arial"/>
                </a:rPr>
                <a:t>Increase Productivity</a:t>
              </a:r>
              <a:endParaRPr lang="en-US" sz="1300" b="1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581264" y="2036652"/>
              <a:ext cx="1860500" cy="744200"/>
            </a:xfrm>
            <a:custGeom>
              <a:avLst/>
              <a:gdLst>
                <a:gd name="connsiteX0" fmla="*/ 0 w 1860500"/>
                <a:gd name="connsiteY0" fmla="*/ 0 h 744200"/>
                <a:gd name="connsiteX1" fmla="*/ 1860500 w 1860500"/>
                <a:gd name="connsiteY1" fmla="*/ 0 h 744200"/>
                <a:gd name="connsiteX2" fmla="*/ 1860500 w 1860500"/>
                <a:gd name="connsiteY2" fmla="*/ 744200 h 744200"/>
                <a:gd name="connsiteX3" fmla="*/ 0 w 1860500"/>
                <a:gd name="connsiteY3" fmla="*/ 744200 h 744200"/>
                <a:gd name="connsiteX4" fmla="*/ 0 w 1860500"/>
                <a:gd name="connsiteY4" fmla="*/ 0 h 74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500" h="744200">
                  <a:moveTo>
                    <a:pt x="0" y="0"/>
                  </a:moveTo>
                  <a:lnTo>
                    <a:pt x="1860500" y="0"/>
                  </a:lnTo>
                  <a:lnTo>
                    <a:pt x="1860500" y="744200"/>
                  </a:lnTo>
                  <a:lnTo>
                    <a:pt x="0" y="7442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</a:pPr>
              <a:r>
                <a:rPr lang="en-US" sz="1400" b="1" kern="1200" dirty="0" smtClean="0">
                  <a:latin typeface="Arial"/>
                  <a:cs typeface="Arial"/>
                </a:rPr>
                <a:t>Enable Mobility</a:t>
              </a:r>
              <a:endParaRPr lang="en-US" sz="1400" b="1" kern="1200" dirty="0">
                <a:latin typeface="Arial"/>
                <a:cs typeface="Arial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702235" y="2036652"/>
              <a:ext cx="1860500" cy="744200"/>
            </a:xfrm>
            <a:custGeom>
              <a:avLst/>
              <a:gdLst>
                <a:gd name="connsiteX0" fmla="*/ 0 w 1860500"/>
                <a:gd name="connsiteY0" fmla="*/ 0 h 744200"/>
                <a:gd name="connsiteX1" fmla="*/ 1860500 w 1860500"/>
                <a:gd name="connsiteY1" fmla="*/ 0 h 744200"/>
                <a:gd name="connsiteX2" fmla="*/ 1860500 w 1860500"/>
                <a:gd name="connsiteY2" fmla="*/ 744200 h 744200"/>
                <a:gd name="connsiteX3" fmla="*/ 0 w 1860500"/>
                <a:gd name="connsiteY3" fmla="*/ 744200 h 744200"/>
                <a:gd name="connsiteX4" fmla="*/ 0 w 1860500"/>
                <a:gd name="connsiteY4" fmla="*/ 0 h 74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500" h="744200">
                  <a:moveTo>
                    <a:pt x="0" y="0"/>
                  </a:moveTo>
                  <a:lnTo>
                    <a:pt x="1860500" y="0"/>
                  </a:lnTo>
                  <a:lnTo>
                    <a:pt x="1860500" y="744200"/>
                  </a:lnTo>
                  <a:lnTo>
                    <a:pt x="0" y="7442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</a:pPr>
              <a:r>
                <a:rPr lang="en-US" sz="1400" b="1" kern="1200" dirty="0" smtClean="0">
                  <a:latin typeface="Arial"/>
                  <a:cs typeface="Arial"/>
                </a:rPr>
                <a:t>Increase Collaboration</a:t>
              </a:r>
              <a:endParaRPr lang="en-US" sz="1400" b="1" kern="1200" dirty="0">
                <a:latin typeface="Arial"/>
                <a:cs typeface="Arial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823205" y="2036652"/>
              <a:ext cx="1860500" cy="744200"/>
            </a:xfrm>
            <a:custGeom>
              <a:avLst/>
              <a:gdLst>
                <a:gd name="connsiteX0" fmla="*/ 0 w 1860500"/>
                <a:gd name="connsiteY0" fmla="*/ 0 h 744200"/>
                <a:gd name="connsiteX1" fmla="*/ 1860500 w 1860500"/>
                <a:gd name="connsiteY1" fmla="*/ 0 h 744200"/>
                <a:gd name="connsiteX2" fmla="*/ 1860500 w 1860500"/>
                <a:gd name="connsiteY2" fmla="*/ 744200 h 744200"/>
                <a:gd name="connsiteX3" fmla="*/ 0 w 1860500"/>
                <a:gd name="connsiteY3" fmla="*/ 744200 h 744200"/>
                <a:gd name="connsiteX4" fmla="*/ 0 w 1860500"/>
                <a:gd name="connsiteY4" fmla="*/ 0 h 74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500" h="744200">
                  <a:moveTo>
                    <a:pt x="0" y="0"/>
                  </a:moveTo>
                  <a:lnTo>
                    <a:pt x="1860500" y="0"/>
                  </a:lnTo>
                  <a:lnTo>
                    <a:pt x="1860500" y="744200"/>
                  </a:lnTo>
                  <a:lnTo>
                    <a:pt x="0" y="7442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</a:pPr>
              <a:r>
                <a:rPr lang="en-US" sz="1400" b="1" kern="1200" dirty="0" smtClean="0">
                  <a:latin typeface="Arial"/>
                  <a:cs typeface="Arial"/>
                </a:rPr>
                <a:t>Achieve Business Continuity </a:t>
              </a:r>
              <a:endParaRPr lang="en-US" sz="1400" b="1" kern="1200" dirty="0">
                <a:latin typeface="Arial"/>
                <a:cs typeface="Arial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23422-8B65-0D4F-AF2B-BCF11B6EED3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581264" y="4318119"/>
            <a:ext cx="3981470" cy="744200"/>
            <a:chOff x="460294" y="2036652"/>
            <a:chExt cx="3981470" cy="744200"/>
          </a:xfrm>
        </p:grpSpPr>
        <p:sp>
          <p:nvSpPr>
            <p:cNvPr id="15" name="Freeform 14"/>
            <p:cNvSpPr/>
            <p:nvPr/>
          </p:nvSpPr>
          <p:spPr>
            <a:xfrm>
              <a:off x="460294" y="2036652"/>
              <a:ext cx="1860500" cy="744200"/>
            </a:xfrm>
            <a:custGeom>
              <a:avLst/>
              <a:gdLst>
                <a:gd name="connsiteX0" fmla="*/ 0 w 1860500"/>
                <a:gd name="connsiteY0" fmla="*/ 0 h 744200"/>
                <a:gd name="connsiteX1" fmla="*/ 1860500 w 1860500"/>
                <a:gd name="connsiteY1" fmla="*/ 0 h 744200"/>
                <a:gd name="connsiteX2" fmla="*/ 1860500 w 1860500"/>
                <a:gd name="connsiteY2" fmla="*/ 744200 h 744200"/>
                <a:gd name="connsiteX3" fmla="*/ 0 w 1860500"/>
                <a:gd name="connsiteY3" fmla="*/ 744200 h 744200"/>
                <a:gd name="connsiteX4" fmla="*/ 0 w 1860500"/>
                <a:gd name="connsiteY4" fmla="*/ 0 h 74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500" h="744200">
                  <a:moveTo>
                    <a:pt x="0" y="0"/>
                  </a:moveTo>
                  <a:lnTo>
                    <a:pt x="1860500" y="0"/>
                  </a:lnTo>
                  <a:lnTo>
                    <a:pt x="1860500" y="744200"/>
                  </a:lnTo>
                  <a:lnTo>
                    <a:pt x="0" y="7442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</a:pPr>
              <a:r>
                <a:rPr lang="en-US" sz="1300" b="1" kern="1200" dirty="0" smtClean="0">
                  <a:latin typeface="Arial"/>
                  <a:cs typeface="Arial"/>
                </a:rPr>
                <a:t>Eliminate/Reduce Capital Expenditures</a:t>
              </a:r>
              <a:endParaRPr lang="en-US" sz="1300" b="1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581264" y="2036652"/>
              <a:ext cx="1860500" cy="744200"/>
            </a:xfrm>
            <a:custGeom>
              <a:avLst/>
              <a:gdLst>
                <a:gd name="connsiteX0" fmla="*/ 0 w 1860500"/>
                <a:gd name="connsiteY0" fmla="*/ 0 h 744200"/>
                <a:gd name="connsiteX1" fmla="*/ 1860500 w 1860500"/>
                <a:gd name="connsiteY1" fmla="*/ 0 h 744200"/>
                <a:gd name="connsiteX2" fmla="*/ 1860500 w 1860500"/>
                <a:gd name="connsiteY2" fmla="*/ 744200 h 744200"/>
                <a:gd name="connsiteX3" fmla="*/ 0 w 1860500"/>
                <a:gd name="connsiteY3" fmla="*/ 744200 h 744200"/>
                <a:gd name="connsiteX4" fmla="*/ 0 w 1860500"/>
                <a:gd name="connsiteY4" fmla="*/ 0 h 74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500" h="744200">
                  <a:moveTo>
                    <a:pt x="0" y="0"/>
                  </a:moveTo>
                  <a:lnTo>
                    <a:pt x="1860500" y="0"/>
                  </a:lnTo>
                  <a:lnTo>
                    <a:pt x="1860500" y="744200"/>
                  </a:lnTo>
                  <a:lnTo>
                    <a:pt x="0" y="7442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</a:pPr>
              <a:r>
                <a:rPr lang="en-US" sz="1400" b="1" kern="1200" dirty="0" smtClean="0">
                  <a:latin typeface="Arial"/>
                  <a:cs typeface="Arial"/>
                </a:rPr>
                <a:t>Avoid Technology Obsolescence</a:t>
              </a:r>
              <a:endParaRPr lang="en-US" sz="1400" b="1" kern="1200" dirty="0">
                <a:latin typeface="Arial"/>
                <a:cs typeface="Arial"/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587435" y="1570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spc="0">
                <a:ln w="17780" cmpd="sng">
                  <a:noFill/>
                  <a:prstDash val="solid"/>
                  <a:miter lim="800000"/>
                </a:ln>
                <a:gradFill>
                  <a:gsLst>
                    <a:gs pos="0">
                      <a:schemeClr val="tx2"/>
                    </a:gs>
                    <a:gs pos="6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/>
                <a:latin typeface="Arial"/>
                <a:ea typeface="ＭＳ Ｐゴシック" pitchFamily="-108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</a:defRPr>
            </a:lvl9pPr>
          </a:lstStyle>
          <a:p>
            <a:r>
              <a:rPr lang="en-US" dirty="0" smtClean="0"/>
              <a:t>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04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79" y="3537786"/>
            <a:ext cx="5773922" cy="2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Productivity</a:t>
            </a:r>
            <a:br>
              <a:rPr lang="en-US" dirty="0" smtClean="0"/>
            </a:br>
            <a:r>
              <a:rPr lang="en-US" sz="2400" dirty="0" smtClean="0"/>
              <a:t>Hosted Unified Communications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1"/>
            <a:ext cx="8229600" cy="2398594"/>
          </a:xfrm>
        </p:spPr>
        <p:txBody>
          <a:bodyPr/>
          <a:lstStyle/>
          <a:p>
            <a:r>
              <a:rPr lang="en-US" dirty="0" smtClean="0"/>
              <a:t>Communication bottle necks occur when:</a:t>
            </a:r>
          </a:p>
          <a:p>
            <a:pPr lvl="1"/>
            <a:r>
              <a:rPr lang="en-US" dirty="0" smtClean="0"/>
              <a:t>One cannot locate key party to solve issue</a:t>
            </a:r>
          </a:p>
          <a:p>
            <a:pPr lvl="1"/>
            <a:r>
              <a:rPr lang="en-US" dirty="0" smtClean="0"/>
              <a:t>One cannot coordinate meeting to resolve problem</a:t>
            </a:r>
          </a:p>
          <a:p>
            <a:pPr lvl="1"/>
            <a:r>
              <a:rPr lang="en-US" dirty="0" smtClean="0"/>
              <a:t>Information is difficult to find and access</a:t>
            </a:r>
          </a:p>
          <a:p>
            <a:pPr lvl="1"/>
            <a:r>
              <a:rPr lang="en-US" dirty="0" smtClean="0"/>
              <a:t>One receives no response to important email messages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23422-8B65-0D4F-AF2B-BCF11B6EED3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3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PI_2013_08 Template">
  <a:themeElements>
    <a:clrScheme name="ANPI 2013 Q3">
      <a:dk1>
        <a:srgbClr val="000000"/>
      </a:dk1>
      <a:lt1>
        <a:srgbClr val="FFFFFE"/>
      </a:lt1>
      <a:dk2>
        <a:srgbClr val="B5B4B2"/>
      </a:dk2>
      <a:lt2>
        <a:srgbClr val="DBDAD6"/>
      </a:lt2>
      <a:accent1>
        <a:srgbClr val="013D5B"/>
      </a:accent1>
      <a:accent2>
        <a:srgbClr val="56555A"/>
      </a:accent2>
      <a:accent3>
        <a:srgbClr val="00954C"/>
      </a:accent3>
      <a:accent4>
        <a:srgbClr val="007940"/>
      </a:accent4>
      <a:accent5>
        <a:srgbClr val="EA1C2D"/>
      </a:accent5>
      <a:accent6>
        <a:srgbClr val="AC1E2D"/>
      </a:accent6>
      <a:hlink>
        <a:srgbClr val="0061A4"/>
      </a:hlink>
      <a:folHlink>
        <a:srgbClr val="013D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 typeface="Arial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007FAC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b9e0eca-e8b8-4990-88bd-a247a98f1ea9">KWTNPE4CTUK2-124-9</_dlc_DocId>
    <_dlc_DocIdUrl xmlns="5b9e0eca-e8b8-4990-88bd-a247a98f1ea9">
      <Url>http://sharepoint.anpinetwork.com/marketing/_layouts/DocIdRedir.aspx?ID=KWTNPE4CTUK2-124-9</Url>
      <Description>KWTNPE4CTUK2-124-9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D0F3D0F88BFE419B8D2FE1650F020E" ma:contentTypeVersion="1" ma:contentTypeDescription="Create a new document." ma:contentTypeScope="" ma:versionID="5b2b4a7930ef447f9bff10f5a46d9167">
  <xsd:schema xmlns:xsd="http://www.w3.org/2001/XMLSchema" xmlns:xs="http://www.w3.org/2001/XMLSchema" xmlns:p="http://schemas.microsoft.com/office/2006/metadata/properties" xmlns:ns2="5b9e0eca-e8b8-4990-88bd-a247a98f1ea9" targetNamespace="http://schemas.microsoft.com/office/2006/metadata/properties" ma:root="true" ma:fieldsID="1e85a03d18a255c28d01be4d0c78db2a" ns2:_="">
    <xsd:import namespace="5b9e0eca-e8b8-4990-88bd-a247a98f1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e0eca-e8b8-4990-88bd-a247a98f1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BC80C7-6F55-425A-84DD-B4D14FAD147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b9e0eca-e8b8-4990-88bd-a247a98f1ea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64AEC2B-BA7B-4A3A-B30E-18A72D920C8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BBCC701-8842-4F74-BA15-FE686BA898F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C181ECB-71D0-48E4-BB18-11EBC17415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9e0eca-e8b8-4990-88bd-a247a98f1e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ANPI_2013_08 Template</Template>
  <TotalTime>5683</TotalTime>
  <Words>1300</Words>
  <Application>Microsoft Office PowerPoint</Application>
  <PresentationFormat>On-screen Show (4:3)</PresentationFormat>
  <Paragraphs>226</Paragraphs>
  <Slides>26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ANPI_2013_08 Template</vt:lpstr>
      <vt:lpstr>Hosted Unified Communications</vt:lpstr>
      <vt:lpstr>Company Snapshot</vt:lpstr>
      <vt:lpstr>Large Untapped Market for IP Telephony</vt:lpstr>
      <vt:lpstr>SIP Trunking</vt:lpstr>
      <vt:lpstr>Business Communications Today Environment: Chaotic, Cost-conscious, Fragmented and Demanding</vt:lpstr>
      <vt:lpstr>Communications Shift Application Integration; Improved Management</vt:lpstr>
      <vt:lpstr>Hosted Unified Communications</vt:lpstr>
      <vt:lpstr>Hosted Unified Communications</vt:lpstr>
      <vt:lpstr>Increase Productivity Hosted Unified Communications</vt:lpstr>
      <vt:lpstr>Increase Productivity Hosted Unified Communications</vt:lpstr>
      <vt:lpstr>Increase Mobility Hosted Unified Communications</vt:lpstr>
      <vt:lpstr>Increase Mobility Hosted Unified Communications</vt:lpstr>
      <vt:lpstr>Increase Collaboration Hosted Unified Communications</vt:lpstr>
      <vt:lpstr>Increase Collaboration Hosted Unified Communications</vt:lpstr>
      <vt:lpstr>Increase Collaboration Hosted Unified Communications</vt:lpstr>
      <vt:lpstr>Achieve Business Continuity Hosted Unified Communications</vt:lpstr>
      <vt:lpstr>Achieve Business Continuity Hosted Unified Communications</vt:lpstr>
      <vt:lpstr>Achieve Business Continuity Hosted Unified Communications</vt:lpstr>
      <vt:lpstr>Achieve Business Continuity Hosted Unified Communications</vt:lpstr>
      <vt:lpstr>Eliminate/Reduce Capital Expenditures Hosted Unified Communications</vt:lpstr>
      <vt:lpstr>Eliminate/Reduce Capital Expenditures Hosted Unified Communications</vt:lpstr>
      <vt:lpstr>Eliminate/Reduce Capital Expenditures Hosted Unified Communications</vt:lpstr>
      <vt:lpstr>Technology Obsolescence Hosted Unified Communications</vt:lpstr>
      <vt:lpstr>Prevent Technology Obsolescence Hosted Unified Communications</vt:lpstr>
      <vt:lpstr>Hosted Unified Communications</vt:lpstr>
      <vt:lpstr>www.anpi.com</vt:lpstr>
    </vt:vector>
  </TitlesOfParts>
  <Company>ANPI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Byrd</dc:creator>
  <cp:lastModifiedBy>David Byrd</cp:lastModifiedBy>
  <cp:revision>167</cp:revision>
  <dcterms:created xsi:type="dcterms:W3CDTF">2014-01-03T19:50:59Z</dcterms:created>
  <dcterms:modified xsi:type="dcterms:W3CDTF">2014-01-29T20:42:46Z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0x010100A5D0F3D0F88BFE419B8D2FE1650F020E</vt:lpwstr>
  </property>
  <property fmtid="{D5CDD505-2E9C-101B-9397-08002B2CF9AE}" pid="3" name="_dlc_DocIdItemGuid">
    <vt:lpwstr>7901873a-a26f-4d8a-b4aa-2cb0126ff76e</vt:lpwstr>
  </property>
</Properties>
</file>